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154"/>
  </p:notesMasterIdLst>
  <p:sldIdLst>
    <p:sldId id="256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</p:sldIdLst>
  <p:sldSz cx="9144000" cy="5143500" type="screen16x9"/>
  <p:notesSz cx="6858000" cy="9144000"/>
  <p:embeddedFontLst>
    <p:embeddedFont>
      <p:font typeface="Roboto" panose="020B0604020202020204" charset="0"/>
      <p:regular r:id="rId155"/>
      <p:bold r:id="rId156"/>
      <p:italic r:id="rId157"/>
      <p:boldItalic r:id="rId158"/>
    </p:embeddedFont>
    <p:embeddedFont>
      <p:font typeface="Tw Cen MT" panose="020B0602020104020603" pitchFamily="34" charset="0"/>
      <p:regular r:id="rId159"/>
      <p:bold r:id="rId160"/>
      <p:italic r:id="rId161"/>
      <p:boldItalic r:id="rId162"/>
    </p:embeddedFont>
    <p:embeddedFont>
      <p:font typeface="Roboto Mono" panose="020B0604020202020204" charset="0"/>
      <p:regular r:id="rId163"/>
      <p:bold r:id="rId164"/>
      <p:italic r:id="rId165"/>
      <p:boldItalic r:id="rId166"/>
    </p:embeddedFont>
    <p:embeddedFont>
      <p:font typeface="Merriweather" panose="020B0604020202020204" charset="0"/>
      <p:regular r:id="rId167"/>
      <p:bold r:id="rId168"/>
      <p:italic r:id="rId169"/>
      <p:boldItalic r:id="rId1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192B4E-B11C-4792-A3AF-77B5EC8EFEF9}">
  <a:tblStyle styleId="{B5192B4E-B11C-4792-A3AF-77B5EC8EFEF9}" styleName="Table_0">
    <a:wholeTbl>
      <a:tcTxStyle b="off" i="off">
        <a:font>
          <a:latin typeface="Tw Cen MT"/>
          <a:ea typeface="Tw Cen MT"/>
          <a:cs typeface="Tw Cen MT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71BEA83-6740-4EEB-9C2F-F81A19AD15A7}" styleName="Table_1">
    <a:wholeTbl>
      <a:tcTxStyle b="off" i="off">
        <a:font>
          <a:latin typeface="Tw Cen MT"/>
          <a:ea typeface="Tw Cen MT"/>
          <a:cs typeface="Tw Cen MT"/>
        </a:font>
        <a:schemeClr val="dk1"/>
      </a:tcTxStyle>
      <a:tcStyle>
        <a:tcBdr>
          <a:left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7ECF5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7ECF5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/>
        <a:fill>
          <a:solidFill>
            <a:schemeClr val="accent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A7BD7D2-EC68-4F84-A168-6CC77C119A68}" styleName="Table_2">
    <a:wholeTbl>
      <a:tcTxStyle b="off" i="off">
        <a:font>
          <a:latin typeface="Tw Cen MT"/>
          <a:ea typeface="Tw Cen MT"/>
          <a:cs typeface="Tw Cen M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1FA"/>
          </a:solidFill>
        </a:fill>
      </a:tcStyle>
    </a:wholeTbl>
    <a:band1H>
      <a:tcTxStyle/>
      <a:tcStyle>
        <a:tcBdr/>
        <a:fill>
          <a:solidFill>
            <a:srgbClr val="CBE2F5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E2F5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w Cen MT"/>
          <a:ea typeface="Tw Cen MT"/>
          <a:cs typeface="Tw Cen M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31" autoAdjust="0"/>
    <p:restoredTop sz="80519" autoAdjust="0"/>
  </p:normalViewPr>
  <p:slideViewPr>
    <p:cSldViewPr snapToGrid="0">
      <p:cViewPr varScale="1">
        <p:scale>
          <a:sx n="123" d="100"/>
          <a:sy n="123" d="100"/>
        </p:scale>
        <p:origin x="129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59" Type="http://schemas.openxmlformats.org/officeDocument/2006/relationships/font" Target="fonts/font5.fntdata"/><Relationship Id="rId170" Type="http://schemas.openxmlformats.org/officeDocument/2006/relationships/font" Target="fonts/font16.fntdata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53" Type="http://schemas.openxmlformats.org/officeDocument/2006/relationships/slide" Target="slides/slide50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149" Type="http://schemas.openxmlformats.org/officeDocument/2006/relationships/slide" Target="slides/slide146.xml"/><Relationship Id="rId5" Type="http://schemas.openxmlformats.org/officeDocument/2006/relationships/slide" Target="slides/slide2.xml"/><Relationship Id="rId95" Type="http://schemas.openxmlformats.org/officeDocument/2006/relationships/slide" Target="slides/slide92.xml"/><Relationship Id="rId160" Type="http://schemas.openxmlformats.org/officeDocument/2006/relationships/font" Target="fonts/font6.fntdata"/><Relationship Id="rId22" Type="http://schemas.openxmlformats.org/officeDocument/2006/relationships/slide" Target="slides/slide19.xml"/><Relationship Id="rId43" Type="http://schemas.openxmlformats.org/officeDocument/2006/relationships/slide" Target="slides/slide40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139" Type="http://schemas.openxmlformats.org/officeDocument/2006/relationships/slide" Target="slides/slide136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71" Type="http://schemas.openxmlformats.org/officeDocument/2006/relationships/presProps" Target="presProps.xml"/><Relationship Id="rId12" Type="http://schemas.openxmlformats.org/officeDocument/2006/relationships/slide" Target="slides/slide9.xml"/><Relationship Id="rId33" Type="http://schemas.openxmlformats.org/officeDocument/2006/relationships/slide" Target="slides/slide30.xml"/><Relationship Id="rId108" Type="http://schemas.openxmlformats.org/officeDocument/2006/relationships/slide" Target="slides/slide105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5" Type="http://schemas.openxmlformats.org/officeDocument/2006/relationships/slide" Target="slides/slide72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6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35" Type="http://schemas.openxmlformats.org/officeDocument/2006/relationships/slide" Target="slides/slide132.xml"/><Relationship Id="rId151" Type="http://schemas.openxmlformats.org/officeDocument/2006/relationships/slide" Target="slides/slide148.xml"/><Relationship Id="rId156" Type="http://schemas.openxmlformats.org/officeDocument/2006/relationships/font" Target="fonts/font2.fntdata"/><Relationship Id="rId172" Type="http://schemas.openxmlformats.org/officeDocument/2006/relationships/viewProps" Target="viewProps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141" Type="http://schemas.openxmlformats.org/officeDocument/2006/relationships/slide" Target="slides/slide138.xml"/><Relationship Id="rId146" Type="http://schemas.openxmlformats.org/officeDocument/2006/relationships/slide" Target="slides/slide143.xml"/><Relationship Id="rId167" Type="http://schemas.openxmlformats.org/officeDocument/2006/relationships/font" Target="fonts/font13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162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slide" Target="slides/slide133.xml"/><Relationship Id="rId157" Type="http://schemas.openxmlformats.org/officeDocument/2006/relationships/font" Target="fonts/font3.fntdata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52" Type="http://schemas.openxmlformats.org/officeDocument/2006/relationships/slide" Target="slides/slide149.xml"/><Relationship Id="rId173" Type="http://schemas.openxmlformats.org/officeDocument/2006/relationships/theme" Target="theme/theme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font" Target="fonts/font14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font" Target="fonts/font9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font" Target="fonts/font4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74" Type="http://schemas.openxmlformats.org/officeDocument/2006/relationships/tableStyles" Target="tableStyles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48" Type="http://schemas.openxmlformats.org/officeDocument/2006/relationships/slide" Target="slides/slide145.xml"/><Relationship Id="rId164" Type="http://schemas.openxmlformats.org/officeDocument/2006/relationships/font" Target="fonts/font10.fntdata"/><Relationship Id="rId169" Type="http://schemas.openxmlformats.org/officeDocument/2006/relationships/font" Target="fonts/font15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notesMaster" Target="notesMasters/notesMaster1.xml"/><Relationship Id="rId16" Type="http://schemas.openxmlformats.org/officeDocument/2006/relationships/slide" Target="slides/slide13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90" Type="http://schemas.openxmlformats.org/officeDocument/2006/relationships/slide" Target="slides/slide87.xml"/><Relationship Id="rId165" Type="http://schemas.openxmlformats.org/officeDocument/2006/relationships/font" Target="fonts/font11.fntdata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Relationship Id="rId80" Type="http://schemas.openxmlformats.org/officeDocument/2006/relationships/slide" Target="slides/slide77.xml"/><Relationship Id="rId155" Type="http://schemas.openxmlformats.org/officeDocument/2006/relationships/font" Target="fonts/font1.fntdata"/><Relationship Id="rId17" Type="http://schemas.openxmlformats.org/officeDocument/2006/relationships/slide" Target="slides/slide14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24" Type="http://schemas.openxmlformats.org/officeDocument/2006/relationships/slide" Target="slides/slide121.xml"/><Relationship Id="rId70" Type="http://schemas.openxmlformats.org/officeDocument/2006/relationships/slide" Target="slides/slide67.xml"/><Relationship Id="rId91" Type="http://schemas.openxmlformats.org/officeDocument/2006/relationships/slide" Target="slides/slide88.xml"/><Relationship Id="rId145" Type="http://schemas.openxmlformats.org/officeDocument/2006/relationships/slide" Target="slides/slide142.xml"/><Relationship Id="rId166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c00425de29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gc00425de29_0_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c00425de29_0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caddd90f0e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caddd90f0e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ca7263a35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ca7263a35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ca7263a35a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ca7263a35a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ca7263a35a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ca7263a35a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ca7263a35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ca7263a35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ca7263a35a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ca7263a35a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cbb45356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cbb45356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ca7263a35a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ca7263a35a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ca7263a35a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6" name="Google Shape;1176;gca7263a35a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ca7263a35a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ca7263a35a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c00425de29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gc00425de29_0_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gc00425de29_0_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ca7263a35a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ca7263a35a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ca7263a35a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ca7263a35a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ca7263a35a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ca7263a35a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gca7263a35a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5" name="Google Shape;1245;gca7263a35a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cbb4535643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cbb4535643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cbb4535643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cbb4535643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cbb4535643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7" name="Google Shape;1287;gcbb4535643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cbb4535643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cbb4535643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cbb4535643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cbb4535643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cbb4535643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cbb4535643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c00425de29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c00425de29_0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7" name="Google Shape;1317;gce534464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8" name="Google Shape;1318;gce534464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ce534464e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ce534464e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ce534464e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ce534464e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dirty="0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gce534464ec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0" name="Google Shape;1340;gce534464ec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ce534464ec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ce534464ec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ce534464e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ce534464e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ce534464e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ce534464ec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ce534464e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ce534464e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ce534464e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ce534464e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gce534464ec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0" name="Google Shape;1400;gce534464ec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c00425de29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gc00425de29_0_4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c00425de29_0_4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ce534464e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ce534464e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ce534464ec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1" name="Google Shape;1421;gce534464ec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ce534464ec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8" name="Google Shape;1428;gce534464ec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ce534464ec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Google Shape;1437;gce534464ec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gce534464ec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4" name="Google Shape;1444;gce534464ec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ce534464ec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ce534464ec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ce534464ec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8" name="Google Shape;1458;gce534464ec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ce534464ec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ce534464ec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ce534464ec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ce534464ec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ce534464ec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Google Shape;1487;gce534464ec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00425de29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gc00425de29_0_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c00425de29_0_1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ce534464ec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ce534464ec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ce534464ec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ce534464ec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-FR" b="1" dirty="0" err="1">
                <a:solidFill>
                  <a:srgbClr val="FF0000"/>
                </a:solidFill>
                <a:highlight>
                  <a:srgbClr val="00FFFF"/>
                </a:highlight>
              </a:rPr>
              <a:t>Context</a:t>
            </a:r>
            <a:r>
              <a:rPr lang="fr-FR" dirty="0"/>
              <a:t> :  pour dire pour chaque </a:t>
            </a:r>
            <a:r>
              <a:rPr lang="fr-FR" dirty="0" err="1"/>
              <a:t>utlisateur</a:t>
            </a:r>
            <a:r>
              <a:rPr lang="fr-FR" dirty="0"/>
              <a:t> ou il a </a:t>
            </a:r>
            <a:r>
              <a:rPr lang="fr-FR" dirty="0" err="1"/>
              <a:t>access</a:t>
            </a:r>
            <a:r>
              <a:rPr lang="fr-FR" dirty="0"/>
              <a:t> (a quel cluster)</a:t>
            </a:r>
            <a:endParaRPr dirty="0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ce534464e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ce534464ec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" name="Google Shape;1525;gcc0ea0265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6" name="Google Shape;1526;gcc0ea0265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cc0ea0265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cc0ea0265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cc0ea0265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2" name="Google Shape;1562;gcc0ea0265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gcc0ea0265d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1" name="Google Shape;1571;gcc0ea0265d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cc0ea0265d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0" name="Google Shape;1580;gcc0ea0265d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6" name="Google Shape;1586;gcc0ea0265d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7" name="Google Shape;1587;gcc0ea0265d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cc0ea0265d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cc0ea0265d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c00425de29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gc00425de29_0_1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c00425de29_0_1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gcc0ea0265d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5" name="Google Shape;1605;gcc0ea0265d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c00425de29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3" name="Google Shape;333;gc00425de29_0_1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Effacer tous les images : </a:t>
            </a:r>
            <a:r>
              <a:rPr lang="fr-FR" dirty="0" err="1"/>
              <a:t>sudo</a:t>
            </a:r>
            <a:r>
              <a:rPr lang="fr-FR" dirty="0"/>
              <a:t> docker image </a:t>
            </a:r>
            <a:r>
              <a:rPr lang="fr-FR" dirty="0" err="1"/>
              <a:t>ls|grep</a:t>
            </a:r>
            <a:r>
              <a:rPr lang="fr-FR" dirty="0"/>
              <a:t> -v </a:t>
            </a:r>
            <a:r>
              <a:rPr lang="fr-FR" dirty="0" err="1"/>
              <a:t>TAG|awk</a:t>
            </a:r>
            <a:r>
              <a:rPr lang="fr-FR" dirty="0"/>
              <a:t> '{</a:t>
            </a:r>
            <a:r>
              <a:rPr lang="fr-FR" dirty="0" err="1"/>
              <a:t>print</a:t>
            </a:r>
            <a:r>
              <a:rPr lang="fr-FR" dirty="0"/>
              <a:t> $3}' |</a:t>
            </a:r>
            <a:r>
              <a:rPr lang="fr-FR" dirty="0" err="1"/>
              <a:t>xargs</a:t>
            </a:r>
            <a:r>
              <a:rPr lang="fr-FR" dirty="0"/>
              <a:t> -n 1 </a:t>
            </a:r>
            <a:r>
              <a:rPr lang="fr-FR" dirty="0" err="1"/>
              <a:t>sudo</a:t>
            </a:r>
            <a:r>
              <a:rPr lang="fr-FR" dirty="0"/>
              <a:t> docker image </a:t>
            </a:r>
            <a:r>
              <a:rPr lang="fr-FR" dirty="0" err="1"/>
              <a:t>rm</a:t>
            </a:r>
            <a:r>
              <a:rPr lang="fr-FR" dirty="0"/>
              <a:t> -f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Famma</a:t>
            </a:r>
            <a:r>
              <a:rPr lang="fr-FR" dirty="0"/>
              <a:t> </a:t>
            </a:r>
            <a:r>
              <a:rPr lang="fr-FR" dirty="0" err="1"/>
              <a:t>ralt</a:t>
            </a:r>
            <a:r>
              <a:rPr lang="fr-FR" dirty="0"/>
              <a:t>   CMD ./hello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Entrypoint</a:t>
            </a:r>
            <a:r>
              <a:rPr lang="fr-FR" dirty="0"/>
              <a:t>  : commande </a:t>
            </a:r>
            <a:r>
              <a:rPr lang="fr-FR" dirty="0" err="1"/>
              <a:t>ili</a:t>
            </a:r>
            <a:r>
              <a:rPr lang="fr-FR" dirty="0"/>
              <a:t> </a:t>
            </a:r>
            <a:r>
              <a:rPr lang="fr-FR" dirty="0" err="1"/>
              <a:t>thotha</a:t>
            </a:r>
            <a:r>
              <a:rPr lang="fr-FR" dirty="0"/>
              <a:t> </a:t>
            </a:r>
            <a:r>
              <a:rPr lang="fr-FR" dirty="0" err="1"/>
              <a:t>bech</a:t>
            </a:r>
            <a:r>
              <a:rPr lang="fr-FR" dirty="0"/>
              <a:t> ye5ouha </a:t>
            </a:r>
            <a:r>
              <a:rPr lang="fr-FR" dirty="0" err="1"/>
              <a:t>ki</a:t>
            </a:r>
            <a:r>
              <a:rPr lang="fr-FR" dirty="0"/>
              <a:t> e5er commande w </a:t>
            </a:r>
            <a:r>
              <a:rPr lang="fr-FR" dirty="0" err="1"/>
              <a:t>yestanna</a:t>
            </a:r>
            <a:r>
              <a:rPr lang="fr-FR" dirty="0"/>
              <a:t> argument mte3ha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>
                <a:highlight>
                  <a:srgbClr val="FFFF00"/>
                </a:highlight>
              </a:rPr>
              <a:t>sudo</a:t>
            </a:r>
            <a:r>
              <a:rPr lang="de-DE" dirty="0">
                <a:highlight>
                  <a:srgbClr val="FFFF00"/>
                </a:highlight>
              </a:rPr>
              <a:t> </a:t>
            </a:r>
            <a:r>
              <a:rPr lang="de-DE" dirty="0" err="1">
                <a:highlight>
                  <a:srgbClr val="FFFF00"/>
                </a:highlight>
              </a:rPr>
              <a:t>usermod</a:t>
            </a:r>
            <a:r>
              <a:rPr lang="de-DE" dirty="0">
                <a:highlight>
                  <a:srgbClr val="FFFF00"/>
                </a:highlight>
              </a:rPr>
              <a:t> -aG </a:t>
            </a:r>
            <a:r>
              <a:rPr lang="de-DE" dirty="0" err="1">
                <a:highlight>
                  <a:srgbClr val="FFFF00"/>
                </a:highlight>
              </a:rPr>
              <a:t>docker</a:t>
            </a:r>
            <a:r>
              <a:rPr lang="de-DE" dirty="0">
                <a:highlight>
                  <a:srgbClr val="FFFF00"/>
                </a:highlight>
              </a:rPr>
              <a:t> $U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highlight>
                  <a:srgbClr val="FFFF00"/>
                </a:highlight>
              </a:rPr>
              <a:t>SER   </a:t>
            </a:r>
            <a:r>
              <a:rPr lang="de-DE" dirty="0"/>
              <a:t># </a:t>
            </a:r>
            <a:r>
              <a:rPr lang="de-DE" dirty="0" err="1"/>
              <a:t>pour</a:t>
            </a:r>
            <a:r>
              <a:rPr lang="de-DE" dirty="0"/>
              <a:t> </a:t>
            </a:r>
            <a:r>
              <a:rPr lang="de-DE" dirty="0" err="1"/>
              <a:t>éviter</a:t>
            </a:r>
            <a:r>
              <a:rPr lang="de-DE" dirty="0"/>
              <a:t> a </a:t>
            </a:r>
            <a:r>
              <a:rPr lang="de-DE" dirty="0" err="1"/>
              <a:t>chaque</a:t>
            </a:r>
            <a:r>
              <a:rPr lang="de-DE" dirty="0"/>
              <a:t> </a:t>
            </a:r>
            <a:r>
              <a:rPr lang="de-DE" dirty="0" err="1"/>
              <a:t>fois</a:t>
            </a:r>
            <a:r>
              <a:rPr lang="de-DE" dirty="0"/>
              <a:t> de </a:t>
            </a:r>
            <a:r>
              <a:rPr lang="de-DE" dirty="0" err="1"/>
              <a:t>taper</a:t>
            </a:r>
            <a:r>
              <a:rPr lang="de-DE" dirty="0"/>
              <a:t> </a:t>
            </a:r>
            <a:r>
              <a:rPr lang="de-DE" dirty="0" err="1"/>
              <a:t>sudo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---</a:t>
            </a:r>
            <a:r>
              <a:rPr lang="de-DE" dirty="0" err="1"/>
              <a:t>Dockerfile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FROM ubuntu:18.04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Run </a:t>
            </a:r>
            <a:r>
              <a:rPr lang="de-DE" dirty="0" err="1"/>
              <a:t>apt-get</a:t>
            </a:r>
            <a:r>
              <a:rPr lang="de-DE" dirty="0"/>
              <a:t> update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Run </a:t>
            </a:r>
            <a:r>
              <a:rPr lang="de-DE" dirty="0" err="1"/>
              <a:t>apt-get</a:t>
            </a:r>
            <a:r>
              <a:rPr lang="de-DE" dirty="0"/>
              <a:t> </a:t>
            </a:r>
            <a:r>
              <a:rPr lang="de-DE" dirty="0" err="1"/>
              <a:t>install</a:t>
            </a:r>
            <a:r>
              <a:rPr lang="de-DE" dirty="0"/>
              <a:t> -y </a:t>
            </a:r>
            <a:r>
              <a:rPr lang="de-DE" dirty="0" err="1"/>
              <a:t>build</a:t>
            </a:r>
            <a:r>
              <a:rPr lang="de-DE" dirty="0"/>
              <a:t>-essential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Run </a:t>
            </a:r>
            <a:r>
              <a:rPr lang="de-DE" dirty="0" err="1"/>
              <a:t>apt-get</a:t>
            </a:r>
            <a:r>
              <a:rPr lang="de-DE" dirty="0"/>
              <a:t> </a:t>
            </a: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/>
              <a:t>net</a:t>
            </a:r>
            <a:r>
              <a:rPr lang="de-DE" dirty="0"/>
              <a:t>-tools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WORKDIR /</a:t>
            </a:r>
            <a:r>
              <a:rPr lang="de-DE" dirty="0" err="1"/>
              <a:t>zamodocker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COPY </a:t>
            </a:r>
            <a:r>
              <a:rPr lang="de-DE" dirty="0" err="1"/>
              <a:t>hello.c</a:t>
            </a:r>
            <a:r>
              <a:rPr lang="de-DE" dirty="0"/>
              <a:t> 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RUN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hello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CMD ./</a:t>
            </a:r>
            <a:r>
              <a:rPr lang="de-DE" dirty="0" err="1"/>
              <a:t>hello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------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sudo</a:t>
            </a:r>
            <a:r>
              <a:rPr lang="de-DE" dirty="0"/>
              <a:t> </a:t>
            </a:r>
            <a:r>
              <a:rPr lang="de-DE" dirty="0" err="1"/>
              <a:t>docker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---------</a:t>
            </a:r>
            <a:r>
              <a:rPr lang="de-DE" dirty="0" err="1"/>
              <a:t>executer</a:t>
            </a:r>
            <a:r>
              <a:rPr lang="de-DE" dirty="0"/>
              <a:t> </a:t>
            </a:r>
            <a:r>
              <a:rPr lang="de-DE" dirty="0" err="1"/>
              <a:t>l‘image</a:t>
            </a:r>
            <a:r>
              <a:rPr lang="de-DE" dirty="0"/>
              <a:t> &lt;&gt; </a:t>
            </a:r>
            <a:r>
              <a:rPr lang="de-DE" dirty="0" err="1"/>
              <a:t>conteneresitation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ubuntu@ip-10-0-0-53:~/zamo5007$ </a:t>
            </a:r>
            <a:r>
              <a:rPr lang="de-DE" dirty="0" err="1"/>
              <a:t>sudo</a:t>
            </a:r>
            <a:r>
              <a:rPr lang="de-DE" dirty="0"/>
              <a:t> </a:t>
            </a:r>
            <a:r>
              <a:rPr lang="de-DE" dirty="0" err="1"/>
              <a:t>docker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ls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REPOSITORY   TAG       IMAGE ID       CREATED         SIZE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&lt;</a:t>
            </a:r>
            <a:r>
              <a:rPr lang="de-DE" dirty="0" err="1"/>
              <a:t>none</a:t>
            </a:r>
            <a:r>
              <a:rPr lang="de-DE" dirty="0"/>
              <a:t>&gt;       &lt;</a:t>
            </a:r>
            <a:r>
              <a:rPr lang="de-DE" dirty="0" err="1"/>
              <a:t>none</a:t>
            </a:r>
            <a:r>
              <a:rPr lang="de-DE" dirty="0"/>
              <a:t>&gt;    2713629d9d85   3 </a:t>
            </a:r>
            <a:r>
              <a:rPr lang="de-DE" dirty="0" err="1"/>
              <a:t>minutes</a:t>
            </a:r>
            <a:r>
              <a:rPr lang="de-DE" dirty="0"/>
              <a:t> </a:t>
            </a:r>
            <a:r>
              <a:rPr lang="de-DE" dirty="0" err="1"/>
              <a:t>ago</a:t>
            </a:r>
            <a:r>
              <a:rPr lang="de-DE" dirty="0"/>
              <a:t>   361MB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&lt;</a:t>
            </a:r>
            <a:r>
              <a:rPr lang="de-DE" dirty="0" err="1"/>
              <a:t>none</a:t>
            </a:r>
            <a:r>
              <a:rPr lang="de-DE" dirty="0"/>
              <a:t>&gt;       &lt;</a:t>
            </a:r>
            <a:r>
              <a:rPr lang="de-DE" dirty="0" err="1"/>
              <a:t>none</a:t>
            </a:r>
            <a:r>
              <a:rPr lang="de-DE" dirty="0"/>
              <a:t>&gt;    d8956ab1615d   3 </a:t>
            </a:r>
            <a:r>
              <a:rPr lang="de-DE" dirty="0" err="1"/>
              <a:t>minutes</a:t>
            </a:r>
            <a:r>
              <a:rPr lang="de-DE" dirty="0"/>
              <a:t> </a:t>
            </a:r>
            <a:r>
              <a:rPr lang="de-DE" dirty="0" err="1"/>
              <a:t>ago</a:t>
            </a:r>
            <a:r>
              <a:rPr lang="de-DE" dirty="0"/>
              <a:t>   311MB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ubuntu</a:t>
            </a:r>
            <a:r>
              <a:rPr lang="de-DE" dirty="0"/>
              <a:t>       16.04     9ff95a467e45   11 </a:t>
            </a:r>
            <a:r>
              <a:rPr lang="de-DE" dirty="0" err="1"/>
              <a:t>days</a:t>
            </a:r>
            <a:r>
              <a:rPr lang="de-DE" dirty="0"/>
              <a:t> </a:t>
            </a:r>
            <a:r>
              <a:rPr lang="de-DE" dirty="0" err="1"/>
              <a:t>ago</a:t>
            </a:r>
            <a:r>
              <a:rPr lang="de-DE" dirty="0"/>
              <a:t>     135MB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ubuntu</a:t>
            </a:r>
            <a:r>
              <a:rPr lang="de-DE" dirty="0"/>
              <a:t>       18.04     81bcf752ac3d   11 </a:t>
            </a:r>
            <a:r>
              <a:rPr lang="de-DE" dirty="0" err="1"/>
              <a:t>days</a:t>
            </a:r>
            <a:r>
              <a:rPr lang="de-DE" dirty="0"/>
              <a:t> </a:t>
            </a:r>
            <a:r>
              <a:rPr lang="de-DE" dirty="0" err="1"/>
              <a:t>ago</a:t>
            </a:r>
            <a:r>
              <a:rPr lang="de-DE" dirty="0"/>
              <a:t>     63.1MB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ubuntu@ip-10-0-0-53:~/zamo5007$ </a:t>
            </a:r>
            <a:r>
              <a:rPr lang="de-DE" dirty="0" err="1"/>
              <a:t>docker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-</a:t>
            </a:r>
            <a:r>
              <a:rPr lang="de-DE" dirty="0" err="1"/>
              <a:t>it</a:t>
            </a:r>
            <a:r>
              <a:rPr lang="de-DE" dirty="0"/>
              <a:t> 2713629d9d85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WARNING: Error </a:t>
            </a:r>
            <a:r>
              <a:rPr lang="de-DE" dirty="0" err="1"/>
              <a:t>loading</a:t>
            </a:r>
            <a:r>
              <a:rPr lang="de-DE" dirty="0"/>
              <a:t> </a:t>
            </a:r>
            <a:r>
              <a:rPr lang="de-DE" dirty="0" err="1"/>
              <a:t>config</a:t>
            </a:r>
            <a:r>
              <a:rPr lang="de-DE" dirty="0"/>
              <a:t> file: /</a:t>
            </a:r>
            <a:r>
              <a:rPr lang="de-DE" dirty="0" err="1"/>
              <a:t>home</a:t>
            </a:r>
            <a:r>
              <a:rPr lang="de-DE" dirty="0"/>
              <a:t>/</a:t>
            </a:r>
            <a:r>
              <a:rPr lang="de-DE" dirty="0" err="1"/>
              <a:t>ubuntu</a:t>
            </a:r>
            <a:r>
              <a:rPr lang="de-DE" dirty="0"/>
              <a:t>/.</a:t>
            </a:r>
            <a:r>
              <a:rPr lang="de-DE" dirty="0" err="1"/>
              <a:t>docker</a:t>
            </a:r>
            <a:r>
              <a:rPr lang="de-DE" dirty="0"/>
              <a:t>/</a:t>
            </a:r>
            <a:r>
              <a:rPr lang="de-DE" dirty="0" err="1"/>
              <a:t>config.json</a:t>
            </a:r>
            <a:r>
              <a:rPr lang="de-DE" dirty="0"/>
              <a:t>: open /</a:t>
            </a:r>
            <a:r>
              <a:rPr lang="de-DE" dirty="0" err="1"/>
              <a:t>home</a:t>
            </a:r>
            <a:r>
              <a:rPr lang="de-DE" dirty="0"/>
              <a:t>/</a:t>
            </a:r>
            <a:r>
              <a:rPr lang="de-DE" dirty="0" err="1"/>
              <a:t>ubuntu</a:t>
            </a:r>
            <a:r>
              <a:rPr lang="de-DE" dirty="0"/>
              <a:t>/.</a:t>
            </a:r>
            <a:r>
              <a:rPr lang="de-DE" dirty="0" err="1"/>
              <a:t>docker</a:t>
            </a:r>
            <a:r>
              <a:rPr lang="de-DE" dirty="0"/>
              <a:t>/</a:t>
            </a:r>
            <a:r>
              <a:rPr lang="de-DE" dirty="0" err="1"/>
              <a:t>config.json</a:t>
            </a:r>
            <a:r>
              <a:rPr lang="de-DE" dirty="0"/>
              <a:t>: </a:t>
            </a:r>
            <a:r>
              <a:rPr lang="de-DE" dirty="0" err="1"/>
              <a:t>permission</a:t>
            </a:r>
            <a:r>
              <a:rPr lang="de-DE" dirty="0"/>
              <a:t> </a:t>
            </a:r>
            <a:r>
              <a:rPr lang="de-DE" dirty="0" err="1"/>
              <a:t>denied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Characters</a:t>
            </a:r>
            <a:r>
              <a:rPr lang="de-DE" dirty="0"/>
              <a:t>: a </a:t>
            </a:r>
            <a:r>
              <a:rPr lang="de-DE" dirty="0" err="1"/>
              <a:t>A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Decimals</a:t>
            </a:r>
            <a:r>
              <a:rPr lang="de-DE" dirty="0"/>
              <a:t>: 1977 650000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Preceding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blanks</a:t>
            </a:r>
            <a:r>
              <a:rPr lang="de-DE" dirty="0"/>
              <a:t>:       1977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Preceding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zeros</a:t>
            </a:r>
            <a:r>
              <a:rPr lang="de-DE" dirty="0"/>
              <a:t>: 0000001977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Some</a:t>
            </a:r>
            <a:r>
              <a:rPr lang="de-DE" dirty="0"/>
              <a:t> different </a:t>
            </a:r>
            <a:r>
              <a:rPr lang="de-DE" dirty="0" err="1"/>
              <a:t>radices</a:t>
            </a:r>
            <a:r>
              <a:rPr lang="de-DE" dirty="0"/>
              <a:t>: 100 64 144 0x64 0144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floats</a:t>
            </a:r>
            <a:r>
              <a:rPr lang="de-DE" dirty="0"/>
              <a:t>: 3.14 +3e+00 3.141600E+00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Width </a:t>
            </a:r>
            <a:r>
              <a:rPr lang="de-DE" dirty="0" err="1"/>
              <a:t>trick</a:t>
            </a:r>
            <a:r>
              <a:rPr lang="de-DE" dirty="0"/>
              <a:t>:    10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A </a:t>
            </a:r>
            <a:r>
              <a:rPr lang="de-DE" dirty="0" err="1"/>
              <a:t>string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5.3.0-1023-aws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ubuntu@ip-10-0-0-53:~/zamo5007$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-------</a:t>
            </a:r>
            <a:r>
              <a:rPr lang="de-DE" dirty="0" err="1"/>
              <a:t>Entrypoint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ubuntu@ip-10-0-0-53:~/zamo5007$ </a:t>
            </a:r>
            <a:r>
              <a:rPr lang="de-DE" dirty="0" err="1"/>
              <a:t>cat</a:t>
            </a:r>
            <a:r>
              <a:rPr lang="de-DE" dirty="0"/>
              <a:t> </a:t>
            </a:r>
            <a:r>
              <a:rPr lang="de-DE" dirty="0" err="1"/>
              <a:t>Dockerfile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FROM ubuntu:18.04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Run </a:t>
            </a:r>
            <a:r>
              <a:rPr lang="de-DE" dirty="0" err="1"/>
              <a:t>apt-get</a:t>
            </a:r>
            <a:r>
              <a:rPr lang="de-DE" dirty="0"/>
              <a:t> update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Run </a:t>
            </a:r>
            <a:r>
              <a:rPr lang="de-DE" dirty="0" err="1"/>
              <a:t>apt-get</a:t>
            </a:r>
            <a:r>
              <a:rPr lang="de-DE" dirty="0"/>
              <a:t> </a:t>
            </a:r>
            <a:r>
              <a:rPr lang="de-DE" dirty="0" err="1"/>
              <a:t>install</a:t>
            </a:r>
            <a:r>
              <a:rPr lang="de-DE" dirty="0"/>
              <a:t> -y </a:t>
            </a:r>
            <a:r>
              <a:rPr lang="de-DE" dirty="0" err="1"/>
              <a:t>build</a:t>
            </a:r>
            <a:r>
              <a:rPr lang="de-DE" dirty="0"/>
              <a:t>-essential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Run </a:t>
            </a:r>
            <a:r>
              <a:rPr lang="de-DE" dirty="0" err="1"/>
              <a:t>apt-get</a:t>
            </a:r>
            <a:r>
              <a:rPr lang="de-DE" dirty="0"/>
              <a:t> </a:t>
            </a:r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/>
              <a:t>net</a:t>
            </a:r>
            <a:r>
              <a:rPr lang="de-DE" dirty="0"/>
              <a:t>-tools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WORKDIR /</a:t>
            </a:r>
            <a:r>
              <a:rPr lang="de-DE" dirty="0" err="1"/>
              <a:t>zamodocker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COPY </a:t>
            </a:r>
            <a:r>
              <a:rPr lang="de-DE" dirty="0" err="1"/>
              <a:t>hello.c</a:t>
            </a:r>
            <a:r>
              <a:rPr lang="de-DE" dirty="0"/>
              <a:t> 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RUN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hello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CMD ./</a:t>
            </a:r>
            <a:r>
              <a:rPr lang="de-DE" dirty="0" err="1"/>
              <a:t>hello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ENTRYPOINT ["</a:t>
            </a:r>
            <a:r>
              <a:rPr lang="de-DE" dirty="0" err="1"/>
              <a:t>uname</a:t>
            </a:r>
            <a:r>
              <a:rPr lang="de-DE" dirty="0"/>
              <a:t>"]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ubuntu@ip-10-0-0-53:~/zamo5007$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----</a:t>
            </a:r>
            <a:r>
              <a:rPr lang="de-DE" dirty="0" err="1"/>
              <a:t>execution</a:t>
            </a:r>
            <a:r>
              <a:rPr lang="de-DE" dirty="0"/>
              <a:t>  </a:t>
            </a:r>
            <a:r>
              <a:rPr lang="en-US" dirty="0"/>
              <a:t> </a:t>
            </a:r>
            <a:r>
              <a:rPr lang="en-US" dirty="0" err="1"/>
              <a:t>sudo</a:t>
            </a:r>
            <a:r>
              <a:rPr lang="en-US" dirty="0"/>
              <a:t> docker run -it d037c0499a46 –</a:t>
            </a:r>
            <a:r>
              <a:rPr lang="en-US" dirty="0" err="1"/>
              <a:t>i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Resultat :   </a:t>
            </a:r>
            <a:r>
              <a:rPr lang="en-US" dirty="0"/>
              <a:t>ubuntu@ip-10-0-0-53:~/zamo5007$ </a:t>
            </a:r>
            <a:r>
              <a:rPr lang="en-US" dirty="0" err="1"/>
              <a:t>sudo</a:t>
            </a:r>
            <a:r>
              <a:rPr lang="en-US" dirty="0"/>
              <a:t> docker run -it d037c0499a46 -</a:t>
            </a:r>
            <a:r>
              <a:rPr lang="en-US" dirty="0" err="1"/>
              <a:t>i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x86_64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4" name="Google Shape;334;gc00425de29_0_1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c00425de29_0_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gc00425de29_0_6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c00425de29_0_6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c00425de29_0_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c00425de29_0_6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sudo </a:t>
            </a:r>
            <a:r>
              <a:rPr lang="es-ES" dirty="0" err="1"/>
              <a:t>docker</a:t>
            </a:r>
            <a:r>
              <a:rPr lang="es-ES" dirty="0"/>
              <a:t> </a:t>
            </a:r>
            <a:r>
              <a:rPr lang="es-ES" dirty="0" err="1"/>
              <a:t>login</a:t>
            </a:r>
            <a:r>
              <a:rPr lang="es-ES" dirty="0"/>
              <a:t> -u </a:t>
            </a:r>
            <a:r>
              <a:rPr lang="es-ES" dirty="0" err="1"/>
              <a:t>midotunez</a:t>
            </a:r>
            <a:r>
              <a:rPr lang="es-ES" dirty="0"/>
              <a:t> -p @mineceline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ubuntu@ip-10-0-0-53:~/zamo5007$ </a:t>
            </a:r>
            <a:r>
              <a:rPr lang="fr-FR" dirty="0" err="1"/>
              <a:t>sudo</a:t>
            </a:r>
            <a:r>
              <a:rPr lang="fr-FR" dirty="0"/>
              <a:t> docker </a:t>
            </a:r>
            <a:r>
              <a:rPr lang="fr-FR" dirty="0" err="1"/>
              <a:t>build</a:t>
            </a:r>
            <a:r>
              <a:rPr lang="fr-FR" dirty="0"/>
              <a:t> -t </a:t>
            </a:r>
            <a:r>
              <a:rPr lang="fr-FR" dirty="0" err="1"/>
              <a:t>midotunez</a:t>
            </a:r>
            <a:r>
              <a:rPr lang="fr-FR" dirty="0"/>
              <a:t>/</a:t>
            </a:r>
            <a:r>
              <a:rPr lang="fr-FR" dirty="0" err="1"/>
              <a:t>bionic</a:t>
            </a:r>
            <a:r>
              <a:rPr lang="fr-FR" dirty="0"/>
              <a:t> 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Sending</a:t>
            </a:r>
            <a:r>
              <a:rPr lang="fr-FR" dirty="0"/>
              <a:t> </a:t>
            </a:r>
            <a:r>
              <a:rPr lang="fr-FR" dirty="0" err="1"/>
              <a:t>build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to Docker daemon  12.29kB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Step</a:t>
            </a:r>
            <a:r>
              <a:rPr lang="fr-FR" dirty="0"/>
              <a:t> 1/9 : FROM ubuntu:18.04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 ---&gt; 81bcf752ac3d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Step</a:t>
            </a:r>
            <a:r>
              <a:rPr lang="fr-FR" dirty="0"/>
              <a:t> 2/9 : Run apt-get update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 ---&gt; </a:t>
            </a:r>
            <a:r>
              <a:rPr lang="fr-FR" dirty="0" err="1"/>
              <a:t>Using</a:t>
            </a:r>
            <a:r>
              <a:rPr lang="fr-FR" dirty="0"/>
              <a:t> cache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 ---&gt; d8e8b7561a56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Step</a:t>
            </a:r>
            <a:r>
              <a:rPr lang="fr-FR" dirty="0"/>
              <a:t> 3/9 : Run apt-get </a:t>
            </a:r>
            <a:r>
              <a:rPr lang="fr-FR" dirty="0" err="1"/>
              <a:t>install</a:t>
            </a:r>
            <a:r>
              <a:rPr lang="fr-FR" dirty="0"/>
              <a:t> -y </a:t>
            </a:r>
            <a:r>
              <a:rPr lang="fr-FR" dirty="0" err="1"/>
              <a:t>build</a:t>
            </a:r>
            <a:r>
              <a:rPr lang="fr-FR" dirty="0"/>
              <a:t>-essential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 ---&gt; </a:t>
            </a:r>
            <a:r>
              <a:rPr lang="fr-FR" dirty="0" err="1"/>
              <a:t>Using</a:t>
            </a:r>
            <a:r>
              <a:rPr lang="fr-FR" dirty="0"/>
              <a:t> cache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 ---&gt; 393e8796a342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Step</a:t>
            </a:r>
            <a:r>
              <a:rPr lang="fr-FR" dirty="0"/>
              <a:t> 4/9 : Run apt-get </a:t>
            </a:r>
            <a:r>
              <a:rPr lang="fr-FR" dirty="0" err="1"/>
              <a:t>install</a:t>
            </a:r>
            <a:r>
              <a:rPr lang="fr-FR" dirty="0"/>
              <a:t> net-</a:t>
            </a:r>
            <a:r>
              <a:rPr lang="fr-FR" dirty="0" err="1"/>
              <a:t>tools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 ---&gt; </a:t>
            </a:r>
            <a:r>
              <a:rPr lang="fr-FR" dirty="0" err="1"/>
              <a:t>Using</a:t>
            </a:r>
            <a:r>
              <a:rPr lang="fr-FR" dirty="0"/>
              <a:t> cache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 ---&gt; 5d61d847de7d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Step</a:t>
            </a:r>
            <a:r>
              <a:rPr lang="fr-FR" dirty="0"/>
              <a:t> 5/9 : WORKDIR /</a:t>
            </a:r>
            <a:r>
              <a:rPr lang="fr-FR" dirty="0" err="1"/>
              <a:t>zamodocker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 ---&gt; </a:t>
            </a:r>
            <a:r>
              <a:rPr lang="fr-FR" dirty="0" err="1"/>
              <a:t>Using</a:t>
            </a:r>
            <a:r>
              <a:rPr lang="fr-FR" dirty="0"/>
              <a:t> cache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 ---&gt; b1f39643a647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Step</a:t>
            </a:r>
            <a:r>
              <a:rPr lang="fr-FR" dirty="0"/>
              <a:t> 6/9 : COPY </a:t>
            </a:r>
            <a:r>
              <a:rPr lang="fr-FR" dirty="0" err="1"/>
              <a:t>hello.c</a:t>
            </a:r>
            <a:r>
              <a:rPr lang="fr-FR" dirty="0"/>
              <a:t> 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 ---&gt; </a:t>
            </a:r>
            <a:r>
              <a:rPr lang="fr-FR" dirty="0" err="1"/>
              <a:t>Using</a:t>
            </a:r>
            <a:r>
              <a:rPr lang="fr-FR" dirty="0"/>
              <a:t> cache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 ---&gt; 1c1282f70c3b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Step</a:t>
            </a:r>
            <a:r>
              <a:rPr lang="fr-FR" dirty="0"/>
              <a:t> 7/9 : RUN </a:t>
            </a:r>
            <a:r>
              <a:rPr lang="fr-FR" dirty="0" err="1"/>
              <a:t>make</a:t>
            </a:r>
            <a:r>
              <a:rPr lang="fr-FR" dirty="0"/>
              <a:t> hello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 ---&gt; </a:t>
            </a:r>
            <a:r>
              <a:rPr lang="fr-FR" dirty="0" err="1"/>
              <a:t>Using</a:t>
            </a:r>
            <a:r>
              <a:rPr lang="fr-FR" dirty="0"/>
              <a:t> cache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 ---&gt; 4434e26c7895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Step</a:t>
            </a:r>
            <a:r>
              <a:rPr lang="fr-FR" dirty="0"/>
              <a:t> 8/9 : CMD ./hello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 ---&gt; </a:t>
            </a:r>
            <a:r>
              <a:rPr lang="fr-FR" dirty="0" err="1"/>
              <a:t>Using</a:t>
            </a:r>
            <a:r>
              <a:rPr lang="fr-FR" dirty="0"/>
              <a:t> cache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 ---&gt; d8956ab1615d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Step</a:t>
            </a:r>
            <a:r>
              <a:rPr lang="fr-FR" dirty="0"/>
              <a:t> 9/9 : ENTRYPOINT ["</a:t>
            </a:r>
            <a:r>
              <a:rPr lang="fr-FR" dirty="0" err="1"/>
              <a:t>uname</a:t>
            </a:r>
            <a:r>
              <a:rPr lang="fr-FR" dirty="0"/>
              <a:t>"]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 ---&gt; </a:t>
            </a:r>
            <a:r>
              <a:rPr lang="fr-FR" dirty="0" err="1"/>
              <a:t>Using</a:t>
            </a:r>
            <a:r>
              <a:rPr lang="fr-FR" dirty="0"/>
              <a:t> cache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 ---&gt; d037c0499a46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Successfully</a:t>
            </a:r>
            <a:r>
              <a:rPr lang="fr-FR" dirty="0"/>
              <a:t> </a:t>
            </a:r>
            <a:r>
              <a:rPr lang="fr-FR" dirty="0" err="1"/>
              <a:t>built</a:t>
            </a:r>
            <a:r>
              <a:rPr lang="fr-FR" dirty="0"/>
              <a:t> d037c0499a46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Successfully</a:t>
            </a:r>
            <a:r>
              <a:rPr lang="fr-FR" dirty="0"/>
              <a:t> </a:t>
            </a:r>
            <a:r>
              <a:rPr lang="fr-FR" dirty="0" err="1"/>
              <a:t>tagged</a:t>
            </a:r>
            <a:r>
              <a:rPr lang="fr-FR" dirty="0"/>
              <a:t> </a:t>
            </a:r>
            <a:r>
              <a:rPr lang="fr-FR" dirty="0" err="1"/>
              <a:t>midotunez</a:t>
            </a:r>
            <a:r>
              <a:rPr lang="fr-FR" dirty="0"/>
              <a:t>/</a:t>
            </a:r>
            <a:r>
              <a:rPr lang="fr-FR" dirty="0" err="1"/>
              <a:t>bionic:latest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-----push dans docker hub----------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ubuntu@ip-10-0-0-53:~/zamo5007$ </a:t>
            </a:r>
            <a:r>
              <a:rPr lang="fr-FR" dirty="0" err="1"/>
              <a:t>sudo</a:t>
            </a:r>
            <a:r>
              <a:rPr lang="fr-FR" dirty="0"/>
              <a:t> docker push </a:t>
            </a:r>
            <a:r>
              <a:rPr lang="fr-FR" dirty="0" err="1"/>
              <a:t>midotunez</a:t>
            </a:r>
            <a:r>
              <a:rPr lang="fr-FR" dirty="0"/>
              <a:t>/</a:t>
            </a:r>
            <a:r>
              <a:rPr lang="fr-FR" dirty="0" err="1"/>
              <a:t>bionic:latest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The push </a:t>
            </a:r>
            <a:r>
              <a:rPr lang="fr-FR" dirty="0" err="1"/>
              <a:t>refers</a:t>
            </a:r>
            <a:r>
              <a:rPr lang="fr-FR" dirty="0"/>
              <a:t> to repository [docker.io/</a:t>
            </a:r>
            <a:r>
              <a:rPr lang="fr-FR" dirty="0" err="1"/>
              <a:t>midotunez</a:t>
            </a:r>
            <a:r>
              <a:rPr lang="fr-FR" dirty="0"/>
              <a:t>/</a:t>
            </a:r>
            <a:r>
              <a:rPr lang="fr-FR" dirty="0" err="1"/>
              <a:t>bionic</a:t>
            </a:r>
            <a:r>
              <a:rPr lang="fr-FR" dirty="0"/>
              <a:t>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7deb6e817edf: </a:t>
            </a:r>
            <a:r>
              <a:rPr lang="fr-FR" dirty="0" err="1"/>
              <a:t>Pushed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97e160a2de21: </a:t>
            </a:r>
            <a:r>
              <a:rPr lang="fr-FR" dirty="0" err="1"/>
              <a:t>Pushed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a29cd9fc9c33: </a:t>
            </a:r>
            <a:r>
              <a:rPr lang="fr-FR" dirty="0" err="1"/>
              <a:t>Pushed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f97cf6435145: </a:t>
            </a:r>
            <a:r>
              <a:rPr lang="fr-FR" dirty="0" err="1"/>
              <a:t>Pushed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bb8479fc073b: </a:t>
            </a:r>
            <a:r>
              <a:rPr lang="fr-FR" dirty="0" err="1"/>
              <a:t>Pushed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5d009e25c5dd: </a:t>
            </a:r>
            <a:r>
              <a:rPr lang="fr-FR" dirty="0" err="1"/>
              <a:t>Pushed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5f08512fd434: </a:t>
            </a:r>
            <a:r>
              <a:rPr lang="fr-FR" dirty="0" err="1"/>
              <a:t>Mounted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library</a:t>
            </a:r>
            <a:r>
              <a:rPr lang="fr-FR" dirty="0"/>
              <a:t>/</a:t>
            </a:r>
            <a:r>
              <a:rPr lang="fr-FR" dirty="0" err="1"/>
              <a:t>ubuntu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c7bb31fc0e08: </a:t>
            </a:r>
            <a:r>
              <a:rPr lang="fr-FR" dirty="0" err="1"/>
              <a:t>Mounted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library</a:t>
            </a:r>
            <a:r>
              <a:rPr lang="fr-FR" dirty="0"/>
              <a:t>/</a:t>
            </a:r>
            <a:r>
              <a:rPr lang="fr-FR" dirty="0" err="1"/>
              <a:t>ubuntu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50858308da3d: </a:t>
            </a:r>
            <a:r>
              <a:rPr lang="fr-FR" dirty="0" err="1"/>
              <a:t>Mounted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library</a:t>
            </a:r>
            <a:r>
              <a:rPr lang="fr-FR" dirty="0"/>
              <a:t>/</a:t>
            </a:r>
            <a:r>
              <a:rPr lang="fr-FR" dirty="0" err="1"/>
              <a:t>ubuntu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latest</a:t>
            </a:r>
            <a:r>
              <a:rPr lang="fr-FR" dirty="0"/>
              <a:t>: digest: sha256:6fae3243af6a33f478af9bd15761b7cd4088a7be6d894a6abe10c080466aeee7 size: 2199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ubuntu@ip-10-0-0-53:~/zamo5007$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---pull-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ubuntu@ip-10-0-0-53:~/zamo5007$ </a:t>
            </a:r>
            <a:r>
              <a:rPr lang="de-DE" dirty="0" err="1"/>
              <a:t>sudo</a:t>
            </a:r>
            <a:r>
              <a:rPr lang="de-DE" dirty="0"/>
              <a:t> </a:t>
            </a:r>
            <a:r>
              <a:rPr lang="de-DE" dirty="0" err="1"/>
              <a:t>docker</a:t>
            </a:r>
            <a:r>
              <a:rPr lang="de-DE" dirty="0"/>
              <a:t> pull </a:t>
            </a:r>
            <a:r>
              <a:rPr lang="de-DE" dirty="0" err="1"/>
              <a:t>nginx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default</a:t>
            </a:r>
            <a:r>
              <a:rPr lang="de-DE" dirty="0"/>
              <a:t> tag: </a:t>
            </a:r>
            <a:r>
              <a:rPr lang="de-DE" dirty="0" err="1"/>
              <a:t>latest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latest</a:t>
            </a:r>
            <a:r>
              <a:rPr lang="de-DE" dirty="0"/>
              <a:t>: Pulling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library</a:t>
            </a:r>
            <a:r>
              <a:rPr lang="de-DE" dirty="0"/>
              <a:t>/</a:t>
            </a:r>
            <a:r>
              <a:rPr lang="de-DE" dirty="0" err="1"/>
              <a:t>nginx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69692152171a: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exists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30afc0b18f67: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exists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596b1d696923: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exists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febe5bd23e98: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exists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8283eee92e2f: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exists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351ad75a6cfa: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exists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Digest: sha256:6d75c99af15565a301e48297fa2d121e15d80ad526f8369c526324f0f7ccb750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Status: </a:t>
            </a:r>
            <a:r>
              <a:rPr lang="de-DE" dirty="0" err="1"/>
              <a:t>Downloaded</a:t>
            </a:r>
            <a:r>
              <a:rPr lang="de-DE" dirty="0"/>
              <a:t> </a:t>
            </a:r>
            <a:r>
              <a:rPr lang="de-DE" dirty="0" err="1"/>
              <a:t>newer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nginx:latest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docker.io/</a:t>
            </a:r>
            <a:r>
              <a:rPr lang="de-DE" dirty="0" err="1"/>
              <a:t>library</a:t>
            </a:r>
            <a:r>
              <a:rPr lang="de-DE" dirty="0"/>
              <a:t>/</a:t>
            </a:r>
            <a:r>
              <a:rPr lang="de-DE" dirty="0" err="1"/>
              <a:t>nginx:latest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ubuntu@ip-10-0-0-53:~/zamo5007$ </a:t>
            </a:r>
            <a:r>
              <a:rPr lang="de-DE" dirty="0" err="1"/>
              <a:t>sudo</a:t>
            </a:r>
            <a:r>
              <a:rPr lang="de-DE" dirty="0"/>
              <a:t> </a:t>
            </a:r>
            <a:r>
              <a:rPr lang="de-DE" dirty="0" err="1"/>
              <a:t>docker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ls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REPOSITORY         TAG       IMAGE ID       CREATED          SIZE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midotunez</a:t>
            </a:r>
            <a:r>
              <a:rPr lang="de-DE" dirty="0"/>
              <a:t>/</a:t>
            </a:r>
            <a:r>
              <a:rPr lang="de-DE" dirty="0" err="1"/>
              <a:t>bionic</a:t>
            </a:r>
            <a:r>
              <a:rPr lang="de-DE" dirty="0"/>
              <a:t>   </a:t>
            </a:r>
            <a:r>
              <a:rPr lang="de-DE" dirty="0" err="1"/>
              <a:t>latest</a:t>
            </a:r>
            <a:r>
              <a:rPr lang="de-DE" dirty="0"/>
              <a:t>    d037c0499a46   12 </a:t>
            </a:r>
            <a:r>
              <a:rPr lang="de-DE" dirty="0" err="1"/>
              <a:t>minutes</a:t>
            </a:r>
            <a:r>
              <a:rPr lang="de-DE" dirty="0"/>
              <a:t> </a:t>
            </a:r>
            <a:r>
              <a:rPr lang="de-DE" dirty="0" err="1"/>
              <a:t>ago</a:t>
            </a:r>
            <a:r>
              <a:rPr lang="de-DE" dirty="0"/>
              <a:t>   311MB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nginx</a:t>
            </a:r>
            <a:r>
              <a:rPr lang="de-DE" dirty="0"/>
              <a:t>              </a:t>
            </a:r>
            <a:r>
              <a:rPr lang="de-DE" dirty="0" err="1"/>
              <a:t>latest</a:t>
            </a:r>
            <a:r>
              <a:rPr lang="de-DE" dirty="0"/>
              <a:t>    d1a364dc548d   5 </a:t>
            </a:r>
            <a:r>
              <a:rPr lang="de-DE" dirty="0" err="1"/>
              <a:t>days</a:t>
            </a:r>
            <a:r>
              <a:rPr lang="de-DE" dirty="0"/>
              <a:t> </a:t>
            </a:r>
            <a:r>
              <a:rPr lang="de-DE" dirty="0" err="1"/>
              <a:t>ago</a:t>
            </a:r>
            <a:r>
              <a:rPr lang="de-DE" dirty="0"/>
              <a:t>       133MB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ubuntu@ip-10-0-0-53:~/zamo5007$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9" name="Google Shape;359;gc00425de29_0_6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c00425de29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7" name="Google Shape;367;gc00425de29_0_1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ubuntu@ip-10-0-0-53:~/zamo5007$ </a:t>
            </a:r>
            <a:r>
              <a:rPr lang="en-US" dirty="0" err="1"/>
              <a:t>sudo</a:t>
            </a:r>
            <a:r>
              <a:rPr lang="en-US" dirty="0"/>
              <a:t> docker run --name </a:t>
            </a:r>
            <a:r>
              <a:rPr lang="en-US" dirty="0" err="1"/>
              <a:t>midouch</a:t>
            </a:r>
            <a:r>
              <a:rPr lang="en-US" dirty="0"/>
              <a:t> -d d037c0499a46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b3005a11a4581ceceea7bc748b5bc559803043403fb8a8881be01aef45aead7e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-----</a:t>
            </a:r>
            <a:r>
              <a:rPr lang="fr-FR" dirty="0" err="1"/>
              <a:t>exec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ubuntu@ip-10-0-0-53:~/zamo5007$ </a:t>
            </a:r>
            <a:r>
              <a:rPr lang="fr-FR" dirty="0" err="1"/>
              <a:t>sudo</a:t>
            </a:r>
            <a:r>
              <a:rPr lang="fr-FR" dirty="0"/>
              <a:t> docker </a:t>
            </a:r>
            <a:r>
              <a:rPr lang="fr-FR" dirty="0" err="1"/>
              <a:t>ps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CONTAINER ID   IMAGE          COMMAND                  CREATED         STATUS         PORTS     NAMES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f5dcffae6bf2   d1a364dc548d   "/docker-</a:t>
            </a:r>
            <a:r>
              <a:rPr lang="fr-FR" dirty="0" err="1"/>
              <a:t>entrypoint</a:t>
            </a:r>
            <a:r>
              <a:rPr lang="fr-FR" dirty="0"/>
              <a:t>.…"   5 minutes </a:t>
            </a:r>
            <a:r>
              <a:rPr lang="fr-FR" dirty="0" err="1"/>
              <a:t>ago</a:t>
            </a:r>
            <a:r>
              <a:rPr lang="fr-FR" dirty="0"/>
              <a:t>   Up 5 minutes   80/</a:t>
            </a:r>
            <a:r>
              <a:rPr lang="fr-FR" dirty="0" err="1"/>
              <a:t>tcp</a:t>
            </a:r>
            <a:r>
              <a:rPr lang="fr-FR" dirty="0"/>
              <a:t>    </a:t>
            </a:r>
            <a:r>
              <a:rPr lang="fr-FR" dirty="0" err="1"/>
              <a:t>cranky_jemison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ubuntu@ip-10-0-0-53:~/zamo5007$ </a:t>
            </a:r>
            <a:r>
              <a:rPr lang="fr-FR" dirty="0" err="1"/>
              <a:t>sudo</a:t>
            </a:r>
            <a:r>
              <a:rPr lang="fr-FR" dirty="0"/>
              <a:t> docker </a:t>
            </a:r>
            <a:r>
              <a:rPr lang="fr-FR" dirty="0" err="1"/>
              <a:t>exec</a:t>
            </a:r>
            <a:r>
              <a:rPr lang="fr-FR" dirty="0"/>
              <a:t> -</a:t>
            </a:r>
            <a:r>
              <a:rPr lang="fr-FR" dirty="0" err="1"/>
              <a:t>it</a:t>
            </a:r>
            <a:r>
              <a:rPr lang="fr-FR" dirty="0"/>
              <a:t> f5dcffae6bf2 </a:t>
            </a:r>
            <a:r>
              <a:rPr lang="fr-FR" dirty="0" err="1"/>
              <a:t>bash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root@f5dcffae6bf2:/#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8" name="Google Shape;368;gc00425de29_0_1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db32192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db32192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c00425de29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gc00425de29_0_1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c00425de29_0_1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c00425de29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gc00425de29_0_1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gc00425de29_0_1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c00425de29_0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gc00425de29_0_6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sudo</a:t>
            </a:r>
            <a:r>
              <a:rPr lang="en-US" dirty="0"/>
              <a:t> docker network connect </a:t>
            </a:r>
            <a:r>
              <a:rPr lang="en-US" dirty="0" err="1"/>
              <a:t>dev_lan</a:t>
            </a:r>
            <a:r>
              <a:rPr lang="en-US" dirty="0"/>
              <a:t> ace7c8c4897f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Pour connecter </a:t>
            </a:r>
            <a:r>
              <a:rPr lang="en-US" dirty="0" err="1"/>
              <a:t>cont</a:t>
            </a:r>
            <a:r>
              <a:rPr lang="en-US" dirty="0"/>
              <a:t> a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resau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8" name="Google Shape;418;gc00425de29_0_6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c00425de29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6" name="Google Shape;426;gc00425de29_0_2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i="1" dirty="0">
                <a:solidFill>
                  <a:srgbClr val="000000"/>
                </a:solidFill>
              </a:rPr>
              <a:t>docker run --name </a:t>
            </a:r>
            <a:r>
              <a:rPr lang="en-US" i="1" dirty="0" err="1">
                <a:solidFill>
                  <a:srgbClr val="000000"/>
                </a:solidFill>
              </a:rPr>
              <a:t>mycont</a:t>
            </a:r>
            <a:r>
              <a:rPr lang="en-US" i="1" dirty="0">
                <a:solidFill>
                  <a:srgbClr val="000000"/>
                </a:solidFill>
              </a:rPr>
              <a:t> −v v1:/data </a:t>
            </a:r>
            <a:r>
              <a:rPr lang="en-US" i="1" dirty="0" err="1">
                <a:solidFill>
                  <a:srgbClr val="000000"/>
                </a:solidFill>
              </a:rPr>
              <a:t>nginx</a:t>
            </a:r>
            <a:r>
              <a:rPr lang="en-US" i="1" dirty="0">
                <a:solidFill>
                  <a:srgbClr val="000000"/>
                </a:solidFill>
              </a:rPr>
              <a:t>    #si le volume n </a:t>
            </a:r>
            <a:r>
              <a:rPr lang="en-US" i="1" dirty="0" err="1">
                <a:solidFill>
                  <a:srgbClr val="000000"/>
                </a:solidFill>
              </a:rPr>
              <a:t>est</a:t>
            </a:r>
            <a:r>
              <a:rPr lang="en-US" i="1" dirty="0">
                <a:solidFill>
                  <a:srgbClr val="000000"/>
                </a:solidFill>
              </a:rPr>
              <a:t> pas </a:t>
            </a:r>
            <a:r>
              <a:rPr lang="en-US" i="1" dirty="0" err="1">
                <a:solidFill>
                  <a:srgbClr val="000000"/>
                </a:solidFill>
              </a:rPr>
              <a:t>cré</a:t>
            </a:r>
            <a:r>
              <a:rPr lang="en-US" i="1" dirty="0">
                <a:solidFill>
                  <a:srgbClr val="000000"/>
                </a:solidFill>
              </a:rPr>
              <a:t> , il </a:t>
            </a:r>
            <a:r>
              <a:rPr lang="en-US" i="1" dirty="0" err="1">
                <a:solidFill>
                  <a:srgbClr val="000000"/>
                </a:solidFill>
              </a:rPr>
              <a:t>va</a:t>
            </a:r>
            <a:r>
              <a:rPr lang="en-US" i="1" dirty="0">
                <a:solidFill>
                  <a:srgbClr val="000000"/>
                </a:solidFill>
              </a:rPr>
              <a:t> le </a:t>
            </a:r>
            <a:r>
              <a:rPr lang="en-US" i="1" dirty="0" err="1">
                <a:solidFill>
                  <a:srgbClr val="000000"/>
                </a:solidFill>
              </a:rPr>
              <a:t>crée</a:t>
            </a:r>
            <a:r>
              <a:rPr lang="en-US" i="1" dirty="0">
                <a:solidFill>
                  <a:srgbClr val="000000"/>
                </a:solidFill>
              </a:rPr>
              <a:t> </a:t>
            </a:r>
            <a:r>
              <a:rPr lang="en-US" i="1" dirty="0" err="1">
                <a:solidFill>
                  <a:srgbClr val="000000"/>
                </a:solidFill>
              </a:rPr>
              <a:t>seul</a:t>
            </a:r>
            <a:r>
              <a:rPr lang="en-US" i="1" dirty="0">
                <a:solidFill>
                  <a:srgbClr val="000000"/>
                </a:solidFill>
              </a:rPr>
              <a:t> #commande </a:t>
            </a:r>
            <a:r>
              <a:rPr lang="en-US" i="1">
                <a:solidFill>
                  <a:srgbClr val="000000"/>
                </a:solidFill>
              </a:rPr>
              <a:t>docker volume ls #liste</a:t>
            </a:r>
            <a:endParaRPr lang="en-US" i="1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7" name="Google Shape;427;gc00425de29_0_2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beabd58ba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6" name="Google Shape;436;gbeabd58ba4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sudo apt-get install docker-compose</a:t>
            </a:r>
            <a:endParaRPr sz="1500" b="1"/>
          </a:p>
        </p:txBody>
      </p:sp>
      <p:sp>
        <p:nvSpPr>
          <p:cNvPr id="437" name="Google Shape;437;gbeabd58ba4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beabd58ba4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beabd58ba4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gbeabd58ba4_1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c00425de29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7" name="Google Shape;457;gc00425de29_0_2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gc00425de29_0_2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beabd58ba4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0" name="Google Shape;470;gbeabd58ba4_1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gbeabd58ba4_1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beabd58ba4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gbeabd58ba4_1_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gbeabd58ba4_1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c00425de29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9" name="Google Shape;489;gc00425de29_0_2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gc00425de29_0_2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00425de29_0_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00425de29_0_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8c1e5524c6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8c1e5524c6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Gérer les conteneurs a grandes échelle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Kuber</a:t>
            </a:r>
            <a:r>
              <a:rPr lang="fr-FR" dirty="0"/>
              <a:t> va s assurer ce </a:t>
            </a:r>
            <a:r>
              <a:rPr lang="fr-FR" dirty="0" err="1"/>
              <a:t>qu</a:t>
            </a:r>
            <a:r>
              <a:rPr lang="fr-FR" dirty="0"/>
              <a:t> on veut , est assuré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8c1e5524c6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8c1e5524c6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c99bb7f3f5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c99bb7f3f5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Bob - v,sc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Jeff - pv,pvc</a:t>
            </a: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8c1e5524c6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8c1e5524c6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Composants master (VM)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 </a:t>
            </a:r>
            <a:r>
              <a:rPr lang="fr-FR" dirty="0" err="1"/>
              <a:t>Kube-apiserver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 </a:t>
            </a:r>
            <a:r>
              <a:rPr lang="fr-FR" dirty="0" err="1"/>
              <a:t>Kube</a:t>
            </a:r>
            <a:r>
              <a:rPr lang="fr-FR" dirty="0"/>
              <a:t> </a:t>
            </a:r>
            <a:r>
              <a:rPr lang="fr-FR" dirty="0" err="1"/>
              <a:t>controller</a:t>
            </a:r>
            <a:r>
              <a:rPr lang="fr-FR" dirty="0"/>
              <a:t> manager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     -</a:t>
            </a:r>
            <a:r>
              <a:rPr lang="fr-FR" dirty="0" err="1"/>
              <a:t>node</a:t>
            </a:r>
            <a:r>
              <a:rPr lang="fr-FR" dirty="0"/>
              <a:t>-Controller : surveiller  les anomalies des </a:t>
            </a:r>
            <a:r>
              <a:rPr lang="fr-FR" dirty="0" err="1"/>
              <a:t>neouds</a:t>
            </a:r>
            <a:r>
              <a:rPr lang="fr-FR" dirty="0"/>
              <a:t> (</a:t>
            </a:r>
            <a:r>
              <a:rPr lang="fr-FR" dirty="0" err="1"/>
              <a:t>Vm</a:t>
            </a:r>
            <a:r>
              <a:rPr lang="fr-FR" dirty="0"/>
              <a:t>) par l'</a:t>
            </a:r>
            <a:r>
              <a:rPr lang="fr-FR" dirty="0" err="1"/>
              <a:t>intermidiere</a:t>
            </a:r>
            <a:r>
              <a:rPr lang="fr-FR" dirty="0"/>
              <a:t> de  </a:t>
            </a:r>
            <a:r>
              <a:rPr lang="fr-FR" dirty="0" err="1"/>
              <a:t>apiserver</a:t>
            </a:r>
            <a:r>
              <a:rPr lang="fr-FR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	 </a:t>
            </a:r>
            <a:r>
              <a:rPr lang="fr-FR" dirty="0" err="1"/>
              <a:t>cedernier</a:t>
            </a:r>
            <a:r>
              <a:rPr lang="fr-FR" dirty="0"/>
              <a:t> demande au </a:t>
            </a:r>
            <a:r>
              <a:rPr lang="fr-FR" dirty="0" err="1"/>
              <a:t>Kubelet</a:t>
            </a:r>
            <a:r>
              <a:rPr lang="fr-FR" dirty="0"/>
              <a:t> ,</a:t>
            </a:r>
            <a:r>
              <a:rPr lang="fr-FR" dirty="0" err="1"/>
              <a:t>apiserver</a:t>
            </a:r>
            <a:r>
              <a:rPr lang="fr-FR" dirty="0"/>
              <a:t> va transmettre au </a:t>
            </a:r>
            <a:r>
              <a:rPr lang="fr-FR" dirty="0" err="1"/>
              <a:t>controller</a:t>
            </a:r>
            <a:r>
              <a:rPr lang="fr-FR" dirty="0"/>
              <a:t> manager,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	 ce dernier il supprime les </a:t>
            </a:r>
            <a:r>
              <a:rPr lang="fr-FR" dirty="0" err="1"/>
              <a:t>pods</a:t>
            </a:r>
            <a:r>
              <a:rPr lang="fr-FR" dirty="0"/>
              <a:t> dans les </a:t>
            </a:r>
            <a:r>
              <a:rPr lang="fr-FR" dirty="0" err="1"/>
              <a:t>vm</a:t>
            </a:r>
            <a:r>
              <a:rPr lang="fr-FR" dirty="0"/>
              <a:t> </a:t>
            </a:r>
            <a:r>
              <a:rPr lang="fr-FR" dirty="0" err="1"/>
              <a:t>injoinable</a:t>
            </a:r>
            <a:r>
              <a:rPr lang="fr-FR" dirty="0"/>
              <a:t> et les </a:t>
            </a:r>
            <a:r>
              <a:rPr lang="fr-FR" dirty="0" err="1"/>
              <a:t>mettres</a:t>
            </a:r>
            <a:r>
              <a:rPr lang="fr-FR" dirty="0"/>
              <a:t> sur les VM </a:t>
            </a:r>
            <a:r>
              <a:rPr lang="fr-FR" dirty="0" err="1"/>
              <a:t>joinables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	 - </a:t>
            </a:r>
            <a:r>
              <a:rPr lang="fr-FR" dirty="0" err="1"/>
              <a:t>Replication</a:t>
            </a:r>
            <a:r>
              <a:rPr lang="fr-FR" dirty="0"/>
              <a:t> Controller : s'assurer nombre de </a:t>
            </a:r>
            <a:r>
              <a:rPr lang="fr-FR" dirty="0" err="1"/>
              <a:t>pods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Kube</a:t>
            </a:r>
            <a:r>
              <a:rPr lang="fr-FR" dirty="0"/>
              <a:t> </a:t>
            </a:r>
            <a:r>
              <a:rPr lang="fr-FR" dirty="0" err="1"/>
              <a:t>scheduler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	aide pour la </a:t>
            </a:r>
            <a:r>
              <a:rPr lang="fr-FR" dirty="0" err="1"/>
              <a:t>decision</a:t>
            </a:r>
            <a:r>
              <a:rPr lang="fr-FR" dirty="0"/>
              <a:t> ou placer l'application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	selon la disponibilité et ressource des (VM)	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Composants </a:t>
            </a:r>
            <a:r>
              <a:rPr lang="fr-FR" dirty="0" err="1"/>
              <a:t>worker</a:t>
            </a:r>
            <a:r>
              <a:rPr lang="fr-FR" dirty="0"/>
              <a:t> (</a:t>
            </a:r>
            <a:r>
              <a:rPr lang="fr-FR" dirty="0" err="1"/>
              <a:t>node</a:t>
            </a:r>
            <a:r>
              <a:rPr lang="fr-FR" dirty="0"/>
              <a:t>) (VM)  </a:t>
            </a:r>
            <a:r>
              <a:rPr lang="fr-FR" dirty="0" err="1"/>
              <a:t>noeud</a:t>
            </a:r>
            <a:r>
              <a:rPr lang="fr-FR" dirty="0"/>
              <a:t> sont les </a:t>
            </a:r>
            <a:r>
              <a:rPr lang="fr-FR" dirty="0" err="1"/>
              <a:t>worker</a:t>
            </a:r>
            <a:r>
              <a:rPr lang="fr-FR" dirty="0"/>
              <a:t> ou docker est installé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   </a:t>
            </a:r>
            <a:r>
              <a:rPr lang="fr-FR" dirty="0" err="1"/>
              <a:t>Kubelet</a:t>
            </a:r>
            <a:r>
              <a:rPr lang="fr-FR" dirty="0"/>
              <a:t> responsable de la communication avec </a:t>
            </a:r>
            <a:r>
              <a:rPr lang="fr-FR" dirty="0" err="1"/>
              <a:t>apiserver</a:t>
            </a:r>
            <a:r>
              <a:rPr lang="fr-FR" dirty="0"/>
              <a:t> exemples de taches (</a:t>
            </a:r>
            <a:r>
              <a:rPr lang="fr-FR" dirty="0" err="1"/>
              <a:t>Kubelet</a:t>
            </a:r>
            <a:r>
              <a:rPr lang="fr-FR" dirty="0"/>
              <a:t> pour chaque ressource (VM))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			aider à la prise de </a:t>
            </a:r>
            <a:r>
              <a:rPr lang="fr-FR" dirty="0" err="1"/>
              <a:t>decision</a:t>
            </a:r>
            <a:r>
              <a:rPr lang="fr-FR" dirty="0"/>
              <a:t> pour que </a:t>
            </a:r>
            <a:r>
              <a:rPr lang="fr-FR" dirty="0" err="1"/>
              <a:t>kube</a:t>
            </a:r>
            <a:r>
              <a:rPr lang="fr-FR" dirty="0"/>
              <a:t> </a:t>
            </a:r>
            <a:r>
              <a:rPr lang="fr-FR" dirty="0" err="1"/>
              <a:t>scheduler</a:t>
            </a:r>
            <a:r>
              <a:rPr lang="fr-FR" dirty="0"/>
              <a:t> puisse connaitre l'</a:t>
            </a:r>
            <a:r>
              <a:rPr lang="fr-FR" dirty="0" err="1"/>
              <a:t>etat</a:t>
            </a:r>
            <a:r>
              <a:rPr lang="fr-FR" dirty="0"/>
              <a:t> des ressources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			au moment ou la </a:t>
            </a:r>
            <a:r>
              <a:rPr lang="fr-FR" dirty="0" err="1"/>
              <a:t>decusion</a:t>
            </a:r>
            <a:r>
              <a:rPr lang="fr-FR" dirty="0"/>
              <a:t> est prise il va communiquer a docker pour </a:t>
            </a:r>
            <a:r>
              <a:rPr lang="fr-FR" dirty="0" err="1"/>
              <a:t>crer</a:t>
            </a:r>
            <a:r>
              <a:rPr lang="fr-FR" dirty="0"/>
              <a:t> les </a:t>
            </a:r>
            <a:r>
              <a:rPr lang="fr-FR" dirty="0" err="1"/>
              <a:t>pods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			et va </a:t>
            </a:r>
            <a:r>
              <a:rPr lang="fr-FR" dirty="0" err="1"/>
              <a:t>sureveiller</a:t>
            </a:r>
            <a:r>
              <a:rPr lang="fr-FR" dirty="0"/>
              <a:t> leur </a:t>
            </a:r>
            <a:r>
              <a:rPr lang="fr-FR" dirty="0" err="1"/>
              <a:t>etat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	</a:t>
            </a:r>
            <a:r>
              <a:rPr lang="fr-FR" dirty="0" err="1"/>
              <a:t>Kube</a:t>
            </a:r>
            <a:r>
              <a:rPr lang="fr-FR" dirty="0"/>
              <a:t>-proxy : partie network 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			surveiller les services, </a:t>
            </a:r>
            <a:r>
              <a:rPr lang="fr-FR" dirty="0" err="1"/>
              <a:t>creer</a:t>
            </a:r>
            <a:r>
              <a:rPr lang="fr-FR" dirty="0"/>
              <a:t> des </a:t>
            </a:r>
            <a:r>
              <a:rPr lang="fr-FR" dirty="0" err="1"/>
              <a:t>régles</a:t>
            </a:r>
            <a:r>
              <a:rPr lang="fr-FR" dirty="0"/>
              <a:t> pour chaque service , parler au </a:t>
            </a:r>
            <a:r>
              <a:rPr lang="fr-FR" dirty="0" err="1"/>
              <a:t>iptable</a:t>
            </a:r>
            <a:r>
              <a:rPr lang="fr-FR" dirty="0"/>
              <a:t> et ajouter une </a:t>
            </a:r>
            <a:r>
              <a:rPr lang="fr-FR" dirty="0" err="1"/>
              <a:t>régle</a:t>
            </a:r>
            <a:r>
              <a:rPr lang="fr-FR" dirty="0"/>
              <a:t>...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			</a:t>
            </a: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c0f313b88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c0f313b88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c0f313b88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c0f313b88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Composants master (VM)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 </a:t>
            </a:r>
            <a:r>
              <a:rPr lang="fr-FR" dirty="0" err="1"/>
              <a:t>Kube-apiserver</a:t>
            </a:r>
            <a:r>
              <a:rPr lang="fr-FR" dirty="0"/>
              <a:t> cerveau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 </a:t>
            </a:r>
            <a:r>
              <a:rPr lang="fr-FR" dirty="0" err="1"/>
              <a:t>Kube</a:t>
            </a:r>
            <a:r>
              <a:rPr lang="fr-FR" dirty="0"/>
              <a:t> </a:t>
            </a:r>
            <a:r>
              <a:rPr lang="fr-FR" dirty="0" err="1"/>
              <a:t>controller</a:t>
            </a:r>
            <a:r>
              <a:rPr lang="fr-FR" dirty="0"/>
              <a:t> manager (contrôle l’</a:t>
            </a:r>
            <a:r>
              <a:rPr lang="fr-FR" dirty="0" err="1"/>
              <a:t>etat</a:t>
            </a:r>
            <a:r>
              <a:rPr lang="fr-FR" dirty="0"/>
              <a:t> des nœuds)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     -</a:t>
            </a:r>
            <a:r>
              <a:rPr lang="fr-FR" dirty="0" err="1"/>
              <a:t>node</a:t>
            </a:r>
            <a:r>
              <a:rPr lang="fr-FR" dirty="0"/>
              <a:t>-Controller : surveiller  les anomalies des </a:t>
            </a:r>
            <a:r>
              <a:rPr lang="fr-FR" dirty="0" err="1"/>
              <a:t>neouds</a:t>
            </a:r>
            <a:r>
              <a:rPr lang="fr-FR" dirty="0"/>
              <a:t> (</a:t>
            </a:r>
            <a:r>
              <a:rPr lang="fr-FR" dirty="0" err="1"/>
              <a:t>Vm</a:t>
            </a:r>
            <a:r>
              <a:rPr lang="fr-FR" dirty="0"/>
              <a:t>) par l'</a:t>
            </a:r>
            <a:r>
              <a:rPr lang="fr-FR" dirty="0" err="1"/>
              <a:t>intermidiere</a:t>
            </a:r>
            <a:r>
              <a:rPr lang="fr-FR" dirty="0"/>
              <a:t> de  </a:t>
            </a:r>
            <a:r>
              <a:rPr lang="fr-FR" dirty="0" err="1"/>
              <a:t>apiserver</a:t>
            </a:r>
            <a:r>
              <a:rPr lang="fr-FR" dirty="0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	 </a:t>
            </a:r>
            <a:r>
              <a:rPr lang="fr-FR" dirty="0" err="1"/>
              <a:t>cedernier</a:t>
            </a:r>
            <a:r>
              <a:rPr lang="fr-FR" dirty="0"/>
              <a:t> demande au </a:t>
            </a:r>
            <a:r>
              <a:rPr lang="fr-FR" dirty="0" err="1"/>
              <a:t>Kubelet</a:t>
            </a:r>
            <a:r>
              <a:rPr lang="fr-FR" dirty="0"/>
              <a:t> ,</a:t>
            </a:r>
            <a:r>
              <a:rPr lang="fr-FR" dirty="0" err="1"/>
              <a:t>apiserver</a:t>
            </a:r>
            <a:r>
              <a:rPr lang="fr-FR" dirty="0"/>
              <a:t> va transmettre au </a:t>
            </a:r>
            <a:r>
              <a:rPr lang="fr-FR" dirty="0" err="1"/>
              <a:t>controller</a:t>
            </a:r>
            <a:r>
              <a:rPr lang="fr-FR" dirty="0"/>
              <a:t> manager,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	 ce dernier il supprime les </a:t>
            </a:r>
            <a:r>
              <a:rPr lang="fr-FR" dirty="0" err="1"/>
              <a:t>pods</a:t>
            </a:r>
            <a:r>
              <a:rPr lang="fr-FR" dirty="0"/>
              <a:t> dans les </a:t>
            </a:r>
            <a:r>
              <a:rPr lang="fr-FR" dirty="0" err="1"/>
              <a:t>vm</a:t>
            </a:r>
            <a:r>
              <a:rPr lang="fr-FR" dirty="0"/>
              <a:t> </a:t>
            </a:r>
            <a:r>
              <a:rPr lang="fr-FR" dirty="0" err="1"/>
              <a:t>injoinable</a:t>
            </a:r>
            <a:r>
              <a:rPr lang="fr-FR" dirty="0"/>
              <a:t> et les </a:t>
            </a:r>
            <a:r>
              <a:rPr lang="fr-FR" dirty="0" err="1"/>
              <a:t>mettres</a:t>
            </a:r>
            <a:r>
              <a:rPr lang="fr-FR" dirty="0"/>
              <a:t> sur les VM </a:t>
            </a:r>
            <a:r>
              <a:rPr lang="fr-FR" dirty="0" err="1"/>
              <a:t>joinables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	 - </a:t>
            </a:r>
            <a:r>
              <a:rPr lang="fr-FR" dirty="0" err="1"/>
              <a:t>Replication</a:t>
            </a:r>
            <a:r>
              <a:rPr lang="fr-FR" dirty="0"/>
              <a:t> Controller : s'assurer nombre de </a:t>
            </a:r>
            <a:r>
              <a:rPr lang="fr-FR" dirty="0" err="1"/>
              <a:t>pods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Kube</a:t>
            </a:r>
            <a:r>
              <a:rPr lang="fr-FR" dirty="0"/>
              <a:t> </a:t>
            </a:r>
            <a:r>
              <a:rPr lang="fr-FR" dirty="0" err="1"/>
              <a:t>scheduler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	aide pour la </a:t>
            </a:r>
            <a:r>
              <a:rPr lang="fr-FR" dirty="0" err="1"/>
              <a:t>decision</a:t>
            </a:r>
            <a:r>
              <a:rPr lang="fr-FR" dirty="0"/>
              <a:t> ou placer l'application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	selon la disponibilité et ressource des (VM)	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Composants </a:t>
            </a:r>
            <a:r>
              <a:rPr lang="fr-FR" dirty="0" err="1"/>
              <a:t>worker</a:t>
            </a:r>
            <a:r>
              <a:rPr lang="fr-FR" dirty="0"/>
              <a:t> (</a:t>
            </a:r>
            <a:r>
              <a:rPr lang="fr-FR" dirty="0" err="1"/>
              <a:t>node</a:t>
            </a:r>
            <a:r>
              <a:rPr lang="fr-FR" dirty="0"/>
              <a:t>) (VM)  </a:t>
            </a:r>
            <a:r>
              <a:rPr lang="fr-FR" dirty="0" err="1"/>
              <a:t>noeud</a:t>
            </a:r>
            <a:r>
              <a:rPr lang="fr-FR" dirty="0"/>
              <a:t> sont les </a:t>
            </a:r>
            <a:r>
              <a:rPr lang="fr-FR" dirty="0" err="1"/>
              <a:t>worker</a:t>
            </a:r>
            <a:r>
              <a:rPr lang="fr-FR" dirty="0"/>
              <a:t> ou docker est installé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   </a:t>
            </a:r>
            <a:r>
              <a:rPr lang="fr-FR" dirty="0" err="1"/>
              <a:t>Kubelet</a:t>
            </a:r>
            <a:r>
              <a:rPr lang="fr-FR" dirty="0"/>
              <a:t> responsable de la communication avec </a:t>
            </a:r>
            <a:r>
              <a:rPr lang="fr-FR" dirty="0" err="1"/>
              <a:t>apiserver</a:t>
            </a:r>
            <a:r>
              <a:rPr lang="fr-FR" dirty="0"/>
              <a:t> exemples de taches (</a:t>
            </a:r>
            <a:r>
              <a:rPr lang="fr-FR" dirty="0" err="1"/>
              <a:t>Kubelet</a:t>
            </a:r>
            <a:r>
              <a:rPr lang="fr-FR" dirty="0"/>
              <a:t> pour chaque ressource (VM))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			aider à la prise de </a:t>
            </a:r>
            <a:r>
              <a:rPr lang="fr-FR" dirty="0" err="1"/>
              <a:t>decision</a:t>
            </a:r>
            <a:r>
              <a:rPr lang="fr-FR" dirty="0"/>
              <a:t> pour que </a:t>
            </a:r>
            <a:r>
              <a:rPr lang="fr-FR" dirty="0" err="1"/>
              <a:t>kube</a:t>
            </a:r>
            <a:r>
              <a:rPr lang="fr-FR" dirty="0"/>
              <a:t> </a:t>
            </a:r>
            <a:r>
              <a:rPr lang="fr-FR" dirty="0" err="1"/>
              <a:t>scheduler</a:t>
            </a:r>
            <a:r>
              <a:rPr lang="fr-FR" dirty="0"/>
              <a:t> puisse connaitre l'</a:t>
            </a:r>
            <a:r>
              <a:rPr lang="fr-FR" dirty="0" err="1"/>
              <a:t>etat</a:t>
            </a:r>
            <a:r>
              <a:rPr lang="fr-FR" dirty="0"/>
              <a:t> des ressources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			au moment ou la </a:t>
            </a:r>
            <a:r>
              <a:rPr lang="fr-FR" dirty="0" err="1"/>
              <a:t>decusion</a:t>
            </a:r>
            <a:r>
              <a:rPr lang="fr-FR" dirty="0"/>
              <a:t> est prise il va communiquer a docker pour </a:t>
            </a:r>
            <a:r>
              <a:rPr lang="fr-FR" dirty="0" err="1"/>
              <a:t>crer</a:t>
            </a:r>
            <a:r>
              <a:rPr lang="fr-FR" dirty="0"/>
              <a:t> les </a:t>
            </a:r>
            <a:r>
              <a:rPr lang="fr-FR" dirty="0" err="1"/>
              <a:t>pods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			et va </a:t>
            </a:r>
            <a:r>
              <a:rPr lang="fr-FR" dirty="0" err="1"/>
              <a:t>sureveiller</a:t>
            </a:r>
            <a:r>
              <a:rPr lang="fr-FR" dirty="0"/>
              <a:t> leur </a:t>
            </a:r>
            <a:r>
              <a:rPr lang="fr-FR" dirty="0" err="1"/>
              <a:t>etat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	</a:t>
            </a:r>
            <a:r>
              <a:rPr lang="fr-FR" dirty="0" err="1"/>
              <a:t>Kube</a:t>
            </a:r>
            <a:r>
              <a:rPr lang="fr-FR" dirty="0"/>
              <a:t>-proxy : partie network 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			surveiller les services, </a:t>
            </a:r>
            <a:r>
              <a:rPr lang="fr-FR" dirty="0" err="1"/>
              <a:t>creer</a:t>
            </a:r>
            <a:r>
              <a:rPr lang="fr-FR" dirty="0"/>
              <a:t> des </a:t>
            </a:r>
            <a:r>
              <a:rPr lang="fr-FR" dirty="0" err="1"/>
              <a:t>régles</a:t>
            </a:r>
            <a:r>
              <a:rPr lang="fr-FR" dirty="0"/>
              <a:t> pour chaque service , parler au </a:t>
            </a:r>
            <a:r>
              <a:rPr lang="fr-FR" dirty="0" err="1"/>
              <a:t>iptable</a:t>
            </a:r>
            <a:r>
              <a:rPr lang="fr-FR" dirty="0"/>
              <a:t> et ajouter une </a:t>
            </a:r>
            <a:r>
              <a:rPr lang="fr-FR" dirty="0" err="1"/>
              <a:t>régle</a:t>
            </a:r>
            <a:r>
              <a:rPr lang="fr-FR" dirty="0"/>
              <a:t>...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			</a:t>
            </a:r>
            <a:r>
              <a:rPr lang="fr-FR" dirty="0" smtClean="0"/>
              <a:t> </a:t>
            </a: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8c1e5524c6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8c1e5524c6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c0f313b88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c0f313b88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c0f313b88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c0f313b88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/>
              <a:t>Node </a:t>
            </a:r>
            <a:r>
              <a:rPr lang="fr-FR" b="1" dirty="0" err="1"/>
              <a:t>controller</a:t>
            </a:r>
            <a:r>
              <a:rPr lang="fr-FR" b="1" dirty="0"/>
              <a:t> </a:t>
            </a:r>
            <a:r>
              <a:rPr lang="fr-FR" dirty="0"/>
              <a:t>: </a:t>
            </a:r>
            <a:r>
              <a:rPr lang="fr-FR" dirty="0" err="1"/>
              <a:t>veridier</a:t>
            </a:r>
            <a:r>
              <a:rPr lang="fr-FR" dirty="0"/>
              <a:t> l </a:t>
            </a:r>
            <a:r>
              <a:rPr lang="fr-FR" dirty="0" err="1"/>
              <a:t>etat</a:t>
            </a:r>
            <a:r>
              <a:rPr lang="fr-FR" dirty="0"/>
              <a:t> des </a:t>
            </a:r>
            <a:r>
              <a:rPr lang="fr-FR" dirty="0" err="1"/>
              <a:t>nodes</a:t>
            </a:r>
            <a:r>
              <a:rPr lang="fr-FR" dirty="0"/>
              <a:t> pour basculer a l autre </a:t>
            </a:r>
            <a:r>
              <a:rPr lang="fr-FR" dirty="0" err="1"/>
              <a:t>node</a:t>
            </a: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c199086c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c199086c6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err="1">
                <a:highlight>
                  <a:srgbClr val="FFFF00"/>
                </a:highlight>
              </a:rPr>
              <a:t>Replication</a:t>
            </a:r>
            <a:r>
              <a:rPr lang="fr-FR" b="1" dirty="0">
                <a:highlight>
                  <a:srgbClr val="FFFF00"/>
                </a:highlight>
              </a:rPr>
              <a:t> Controller </a:t>
            </a:r>
            <a:r>
              <a:rPr lang="fr-FR" dirty="0"/>
              <a:t>: par exemple si je veux de l haute dispo je veux 10 </a:t>
            </a:r>
            <a:r>
              <a:rPr lang="fr-FR" dirty="0" err="1"/>
              <a:t>nginx</a:t>
            </a:r>
            <a:r>
              <a:rPr lang="fr-FR" dirty="0"/>
              <a:t> , s il </a:t>
            </a:r>
            <a:r>
              <a:rPr lang="fr-FR" dirty="0" err="1"/>
              <a:t>ya</a:t>
            </a:r>
            <a:r>
              <a:rPr lang="fr-FR" dirty="0"/>
              <a:t> moins de 10 </a:t>
            </a:r>
            <a:r>
              <a:rPr lang="fr-FR" dirty="0" err="1"/>
              <a:t>cont</a:t>
            </a:r>
            <a:r>
              <a:rPr lang="fr-FR" dirty="0"/>
              <a:t> </a:t>
            </a:r>
            <a:r>
              <a:rPr lang="fr-FR" dirty="0" err="1"/>
              <a:t>nginx</a:t>
            </a:r>
            <a:r>
              <a:rPr lang="fr-FR" dirty="0"/>
              <a:t> il va signaler au </a:t>
            </a:r>
            <a:r>
              <a:rPr lang="fr-FR" dirty="0" err="1"/>
              <a:t>Kube</a:t>
            </a:r>
            <a:r>
              <a:rPr lang="fr-FR" dirty="0"/>
              <a:t> </a:t>
            </a:r>
            <a:r>
              <a:rPr lang="fr-FR" dirty="0" err="1"/>
              <a:t>apiserver</a:t>
            </a:r>
            <a:r>
              <a:rPr lang="fr-FR" dirty="0"/>
              <a:t> 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00425de2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c00425de29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c00425de29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c0f313b882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c0f313b882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c0f313b882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c0f313b882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err="1"/>
              <a:t>Scheduler</a:t>
            </a:r>
            <a:r>
              <a:rPr lang="fr-FR" dirty="0"/>
              <a:t> Si, par </a:t>
            </a:r>
            <a:r>
              <a:rPr lang="fr-FR" dirty="0" err="1"/>
              <a:t>exemp</a:t>
            </a:r>
            <a:r>
              <a:rPr lang="fr-FR" dirty="0"/>
              <a:t> 3 </a:t>
            </a:r>
            <a:r>
              <a:rPr lang="fr-FR" dirty="0" err="1"/>
              <a:t>worker</a:t>
            </a:r>
            <a:r>
              <a:rPr lang="fr-FR" dirty="0"/>
              <a:t> et le conteneur </a:t>
            </a:r>
            <a:r>
              <a:rPr lang="fr-FR" dirty="0" err="1"/>
              <a:t>necessite</a:t>
            </a:r>
            <a:r>
              <a:rPr lang="fr-FR" dirty="0"/>
              <a:t> 3 GB ram il va choisir le </a:t>
            </a:r>
            <a:r>
              <a:rPr lang="fr-FR" dirty="0" err="1"/>
              <a:t>worker</a:t>
            </a:r>
            <a:r>
              <a:rPr lang="fr-FR" dirty="0"/>
              <a:t> et parler au </a:t>
            </a:r>
            <a:r>
              <a:rPr lang="fr-FR" dirty="0" err="1"/>
              <a:t>apiserver</a:t>
            </a:r>
            <a:r>
              <a:rPr lang="fr-FR" dirty="0"/>
              <a:t> pour lui dire ou placer le conteneur selon dispo et  les ressources</a:t>
            </a: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c0f313b882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c0f313b882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12 ok</a:t>
            </a: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c0f313b882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c0f313b882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err="1"/>
              <a:t>Kubelet</a:t>
            </a:r>
            <a:r>
              <a:rPr lang="fr-FR" dirty="0"/>
              <a:t>  lorsque il veut déployer </a:t>
            </a:r>
            <a:r>
              <a:rPr lang="fr-FR" dirty="0" err="1"/>
              <a:t>cont</a:t>
            </a:r>
            <a:r>
              <a:rPr lang="fr-FR" dirty="0"/>
              <a:t> il va demander au </a:t>
            </a:r>
            <a:r>
              <a:rPr lang="fr-FR" dirty="0" err="1"/>
              <a:t>sched</a:t>
            </a:r>
            <a:r>
              <a:rPr lang="fr-FR" dirty="0"/>
              <a:t> , celui lui donne la </a:t>
            </a:r>
            <a:r>
              <a:rPr lang="fr-FR" dirty="0" err="1"/>
              <a:t>decision</a:t>
            </a:r>
            <a:r>
              <a:rPr lang="fr-FR" dirty="0"/>
              <a:t> donc </a:t>
            </a:r>
            <a:r>
              <a:rPr lang="fr-FR" dirty="0" err="1"/>
              <a:t>kube</a:t>
            </a:r>
            <a:r>
              <a:rPr lang="fr-FR" dirty="0"/>
              <a:t> </a:t>
            </a:r>
            <a:r>
              <a:rPr lang="fr-FR" dirty="0" err="1"/>
              <a:t>apiserver</a:t>
            </a:r>
            <a:r>
              <a:rPr lang="fr-FR" dirty="0"/>
              <a:t> va dire </a:t>
            </a:r>
            <a:r>
              <a:rPr lang="fr-FR" dirty="0" err="1"/>
              <a:t>kublet</a:t>
            </a:r>
            <a:r>
              <a:rPr lang="fr-FR" dirty="0"/>
              <a:t> pour parler a docker et dire oui ou non a propos de l </a:t>
            </a:r>
            <a:r>
              <a:rPr lang="fr-FR" dirty="0" err="1"/>
              <a:t>etat</a:t>
            </a:r>
            <a:r>
              <a:rPr lang="fr-FR" dirty="0"/>
              <a:t> du </a:t>
            </a:r>
            <a:r>
              <a:rPr lang="fr-FR" dirty="0" err="1"/>
              <a:t>noued</a:t>
            </a:r>
            <a:r>
              <a:rPr lang="fr-FR" dirty="0"/>
              <a:t>,  </a:t>
            </a:r>
            <a:r>
              <a:rPr lang="fr-FR" dirty="0" err="1"/>
              <a:t>kubelet</a:t>
            </a:r>
            <a:r>
              <a:rPr lang="fr-FR" dirty="0"/>
              <a:t> :des petites services installe sur chaque VM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Kubelet</a:t>
            </a:r>
            <a:r>
              <a:rPr lang="fr-FR" dirty="0"/>
              <a:t>  :installé sur les VM ou </a:t>
            </a:r>
            <a:r>
              <a:rPr lang="fr-FR" dirty="0" err="1"/>
              <a:t>nodes</a:t>
            </a:r>
            <a:r>
              <a:rPr lang="fr-FR" dirty="0"/>
              <a:t> responsable de la communication avec </a:t>
            </a:r>
            <a:r>
              <a:rPr lang="fr-FR" dirty="0" err="1"/>
              <a:t>apiserver</a:t>
            </a:r>
            <a:r>
              <a:rPr lang="fr-FR" dirty="0"/>
              <a:t> exemples de taches (</a:t>
            </a:r>
            <a:r>
              <a:rPr lang="fr-FR" dirty="0" err="1"/>
              <a:t>Kubelet</a:t>
            </a:r>
            <a:r>
              <a:rPr lang="fr-FR" dirty="0"/>
              <a:t> pour chaque ressource (VM))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             </a:t>
            </a:r>
            <a:r>
              <a:rPr lang="fr-FR" dirty="0" err="1"/>
              <a:t>cree</a:t>
            </a:r>
            <a:r>
              <a:rPr lang="fr-FR" dirty="0"/>
              <a:t> les </a:t>
            </a:r>
            <a:r>
              <a:rPr lang="fr-FR" dirty="0" err="1"/>
              <a:t>podes</a:t>
            </a:r>
            <a:r>
              <a:rPr lang="fr-FR" dirty="0"/>
              <a:t> en parlant avec </a:t>
            </a:r>
            <a:r>
              <a:rPr lang="fr-FR" dirty="0" err="1"/>
              <a:t>Dokker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			aider à la prise de </a:t>
            </a:r>
            <a:r>
              <a:rPr lang="fr-FR" dirty="0" err="1"/>
              <a:t>decision</a:t>
            </a:r>
            <a:r>
              <a:rPr lang="fr-FR" dirty="0"/>
              <a:t> pour que </a:t>
            </a:r>
            <a:r>
              <a:rPr lang="fr-FR" dirty="0" err="1"/>
              <a:t>kube</a:t>
            </a:r>
            <a:r>
              <a:rPr lang="fr-FR" dirty="0"/>
              <a:t> </a:t>
            </a:r>
            <a:r>
              <a:rPr lang="fr-FR" dirty="0" err="1"/>
              <a:t>scheduler</a:t>
            </a:r>
            <a:r>
              <a:rPr lang="fr-FR" dirty="0"/>
              <a:t> puisse connaitre l'</a:t>
            </a:r>
            <a:r>
              <a:rPr lang="fr-FR" dirty="0" err="1"/>
              <a:t>etat</a:t>
            </a:r>
            <a:r>
              <a:rPr lang="fr-FR" dirty="0"/>
              <a:t> des ressources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			au moment ou la </a:t>
            </a:r>
            <a:r>
              <a:rPr lang="fr-FR" dirty="0" err="1"/>
              <a:t>decusion</a:t>
            </a:r>
            <a:r>
              <a:rPr lang="fr-FR" dirty="0"/>
              <a:t> est prise il va communiquer a docker pour </a:t>
            </a:r>
            <a:r>
              <a:rPr lang="fr-FR" dirty="0" err="1"/>
              <a:t>crer</a:t>
            </a:r>
            <a:r>
              <a:rPr lang="fr-FR" dirty="0"/>
              <a:t> les </a:t>
            </a:r>
            <a:r>
              <a:rPr lang="fr-FR" dirty="0" err="1"/>
              <a:t>pods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			et va </a:t>
            </a:r>
            <a:r>
              <a:rPr lang="fr-FR" dirty="0" err="1"/>
              <a:t>sureveiller</a:t>
            </a:r>
            <a:r>
              <a:rPr lang="fr-FR" dirty="0"/>
              <a:t> leur </a:t>
            </a:r>
            <a:r>
              <a:rPr lang="fr-FR" dirty="0" err="1"/>
              <a:t>etat</a:t>
            </a: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c0f313b882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c0f313b882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err="1"/>
              <a:t>Kubernetes</a:t>
            </a:r>
            <a:r>
              <a:rPr lang="fr-FR" dirty="0"/>
              <a:t> :Partie network </a:t>
            </a:r>
            <a:r>
              <a:rPr lang="fr-FR" dirty="0" err="1"/>
              <a:t>ing</a:t>
            </a:r>
            <a:r>
              <a:rPr lang="fr-FR" dirty="0"/>
              <a:t> :gestion des </a:t>
            </a:r>
            <a:r>
              <a:rPr lang="fr-FR" dirty="0" err="1"/>
              <a:t>ip</a:t>
            </a:r>
            <a:r>
              <a:rPr lang="fr-FR" dirty="0"/>
              <a:t>/nom de conteneur (service exemple db:10,2,2,33)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Kube</a:t>
            </a:r>
            <a:r>
              <a:rPr lang="fr-FR" dirty="0"/>
              <a:t>-proxy : partie network 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			surveiller les services, </a:t>
            </a:r>
            <a:r>
              <a:rPr lang="fr-FR" dirty="0" err="1"/>
              <a:t>creer</a:t>
            </a:r>
            <a:r>
              <a:rPr lang="fr-FR" dirty="0"/>
              <a:t> des </a:t>
            </a:r>
            <a:r>
              <a:rPr lang="fr-FR" dirty="0" err="1"/>
              <a:t>régles</a:t>
            </a:r>
            <a:r>
              <a:rPr lang="fr-FR" dirty="0"/>
              <a:t> pour chaque service , parler au </a:t>
            </a:r>
            <a:r>
              <a:rPr lang="fr-FR" dirty="0" err="1"/>
              <a:t>iptable</a:t>
            </a:r>
            <a:r>
              <a:rPr lang="fr-FR" dirty="0"/>
              <a:t> et ajouter une </a:t>
            </a:r>
            <a:r>
              <a:rPr lang="fr-FR" dirty="0" err="1"/>
              <a:t>régle</a:t>
            </a:r>
            <a:r>
              <a:rPr lang="fr-FR" dirty="0"/>
              <a:t>...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			il est informé en cas </a:t>
            </a:r>
            <a:r>
              <a:rPr lang="fr-FR" dirty="0" err="1"/>
              <a:t>creation</a:t>
            </a:r>
            <a:r>
              <a:rPr lang="fr-FR" dirty="0"/>
              <a:t> de nouveau conteneur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			son </a:t>
            </a:r>
            <a:r>
              <a:rPr lang="fr-FR" dirty="0" err="1"/>
              <a:t>role</a:t>
            </a:r>
            <a:r>
              <a:rPr lang="fr-FR" dirty="0"/>
              <a:t> </a:t>
            </a:r>
            <a:r>
              <a:rPr lang="fr-FR" dirty="0" err="1"/>
              <a:t>crer</a:t>
            </a:r>
            <a:r>
              <a:rPr lang="fr-FR" dirty="0"/>
              <a:t> des </a:t>
            </a:r>
            <a:r>
              <a:rPr lang="fr-FR" dirty="0" err="1"/>
              <a:t>regles</a:t>
            </a:r>
            <a:r>
              <a:rPr lang="fr-FR" dirty="0"/>
              <a:t> de trafic routage dans les </a:t>
            </a:r>
            <a:r>
              <a:rPr lang="fr-FR" dirty="0" err="1"/>
              <a:t>vm</a:t>
            </a:r>
            <a:r>
              <a:rPr lang="fr-FR" dirty="0"/>
              <a:t> </a:t>
            </a:r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c199086c6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c199086c6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c199086c6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c199086c6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c199086c6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c199086c6f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c199086c6f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c199086c6f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c199086c6f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c199086c6f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c00425de2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c00425de29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c00425de29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c199086c6f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c199086c6f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c199086c6f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c199086c6f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c99bb7f3f5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c99bb7f3f5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c0f313b882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c0f313b882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--------------Objets  </a:t>
            </a:r>
            <a:r>
              <a:rPr lang="fr-FR" dirty="0" err="1"/>
              <a:t>Kubernetes</a:t>
            </a:r>
            <a:r>
              <a:rPr lang="fr-FR" dirty="0"/>
              <a:t>  ---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Pod</a:t>
            </a:r>
            <a:r>
              <a:rPr lang="fr-FR" dirty="0"/>
              <a:t> partie la plus petites, peut </a:t>
            </a:r>
            <a:r>
              <a:rPr lang="fr-FR" dirty="0" err="1"/>
              <a:t>etre</a:t>
            </a:r>
            <a:r>
              <a:rPr lang="fr-FR" dirty="0"/>
              <a:t> un ou plusieurs conteneurs (</a:t>
            </a:r>
            <a:r>
              <a:rPr lang="fr-FR" dirty="0" err="1"/>
              <a:t>shared</a:t>
            </a:r>
            <a:r>
              <a:rPr lang="fr-FR" dirty="0"/>
              <a:t> </a:t>
            </a:r>
            <a:r>
              <a:rPr lang="fr-FR" dirty="0" err="1"/>
              <a:t>storage+network</a:t>
            </a:r>
            <a:r>
              <a:rPr lang="fr-FR" dirty="0"/>
              <a:t> </a:t>
            </a:r>
            <a:r>
              <a:rPr lang="fr-FR" dirty="0" err="1"/>
              <a:t>meme</a:t>
            </a:r>
            <a:r>
              <a:rPr lang="fr-FR" dirty="0"/>
              <a:t> adresse IP </a:t>
            </a:r>
            <a:r>
              <a:rPr lang="fr-FR" dirty="0" err="1"/>
              <a:t>namespace</a:t>
            </a:r>
            <a:r>
              <a:rPr lang="fr-FR" dirty="0"/>
              <a:t> </a:t>
            </a:r>
            <a:r>
              <a:rPr lang="fr-FR" dirty="0" err="1"/>
              <a:t>differenciation</a:t>
            </a:r>
            <a:r>
              <a:rPr lang="fr-FR" dirty="0"/>
              <a:t> par port) à la fois,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Pod</a:t>
            </a:r>
            <a:r>
              <a:rPr lang="fr-FR" dirty="0"/>
              <a:t> =application </a:t>
            </a:r>
            <a:r>
              <a:rPr lang="fr-FR" dirty="0" err="1"/>
              <a:t>pode</a:t>
            </a:r>
            <a:r>
              <a:rPr lang="fr-FR" dirty="0"/>
              <a:t> un plusieurs </a:t>
            </a:r>
            <a:r>
              <a:rPr lang="fr-FR" dirty="0" smtClean="0"/>
              <a:t>conteneur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c0f313b882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c0f313b882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ficher </a:t>
            </a:r>
            <a:r>
              <a:rPr lang="fr-FR" dirty="0" err="1"/>
              <a:t>yaml</a:t>
            </a:r>
            <a:r>
              <a:rPr lang="fr-FR" dirty="0"/>
              <a:t>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 "</a:t>
            </a:r>
            <a:r>
              <a:rPr lang="fr-FR" dirty="0" err="1"/>
              <a:t>apiVersion</a:t>
            </a:r>
            <a:r>
              <a:rPr lang="fr-FR" dirty="0"/>
              <a:t>" :ou chercher l'objet,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 "</a:t>
            </a:r>
            <a:r>
              <a:rPr lang="fr-FR" dirty="0" err="1"/>
              <a:t>kind</a:t>
            </a:r>
            <a:r>
              <a:rPr lang="fr-FR" dirty="0"/>
              <a:t>":quel genre d'objet exemple :POD (similaire service docker compose)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 </a:t>
            </a:r>
            <a:r>
              <a:rPr lang="fr-FR" dirty="0" err="1"/>
              <a:t>metadata</a:t>
            </a:r>
            <a:r>
              <a:rPr lang="fr-FR" dirty="0"/>
              <a:t> : </a:t>
            </a:r>
            <a:r>
              <a:rPr lang="fr-FR" dirty="0" err="1"/>
              <a:t>descrption</a:t>
            </a:r>
            <a:r>
              <a:rPr lang="fr-FR" dirty="0"/>
              <a:t> mais "label" : il est important pour </a:t>
            </a:r>
            <a:r>
              <a:rPr lang="fr-FR" dirty="0" err="1"/>
              <a:t>etiqueter</a:t>
            </a:r>
            <a:r>
              <a:rPr lang="fr-FR" dirty="0"/>
              <a:t> l'objet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 </a:t>
            </a:r>
            <a:r>
              <a:rPr lang="fr-FR" dirty="0" err="1"/>
              <a:t>spec</a:t>
            </a:r>
            <a:r>
              <a:rPr lang="fr-FR" dirty="0"/>
              <a:t> :</a:t>
            </a:r>
            <a:r>
              <a:rPr lang="fr-FR" dirty="0" err="1"/>
              <a:t>specification</a:t>
            </a:r>
            <a:r>
              <a:rPr lang="fr-FR"/>
              <a:t> de l'objet que j ai choisi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c0f313b88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c0f313b88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c0f313b882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c0f313b882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c0f313b882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c0f313b882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8c1e5524c6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8c1e5524c6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</a:rPr>
              <a:t>Chercher selon les labels des PODS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c0f313b882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c0f313b882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c00425de29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gc00425de29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c00425de29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c0f313b882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c0f313b882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</a:rPr>
              <a:t>Si un autre </a:t>
            </a:r>
            <a:r>
              <a:rPr lang="fr-FR" dirty="0" err="1">
                <a:solidFill>
                  <a:schemeClr val="dk1"/>
                </a:solidFill>
              </a:rPr>
              <a:t>pod</a:t>
            </a:r>
            <a:r>
              <a:rPr lang="fr-FR" dirty="0">
                <a:solidFill>
                  <a:schemeClr val="dk1"/>
                </a:solidFill>
              </a:rPr>
              <a:t> veut se connecter a notre cluster de </a:t>
            </a:r>
            <a:r>
              <a:rPr lang="fr-FR" dirty="0" err="1">
                <a:solidFill>
                  <a:schemeClr val="dk1"/>
                </a:solidFill>
              </a:rPr>
              <a:t>Pods</a:t>
            </a:r>
            <a:endParaRPr lang="fr-FR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</a:rPr>
              <a:t>Il va s </a:t>
            </a:r>
            <a:r>
              <a:rPr lang="fr-FR" dirty="0" err="1">
                <a:solidFill>
                  <a:schemeClr val="dk1"/>
                </a:solidFill>
              </a:rPr>
              <a:t>adreeser</a:t>
            </a:r>
            <a:r>
              <a:rPr lang="fr-FR" dirty="0">
                <a:solidFill>
                  <a:schemeClr val="dk1"/>
                </a:solidFill>
              </a:rPr>
              <a:t> au </a:t>
            </a:r>
            <a:r>
              <a:rPr lang="fr-FR" dirty="0" err="1">
                <a:solidFill>
                  <a:schemeClr val="dk1"/>
                </a:solidFill>
              </a:rPr>
              <a:t>ClusterIP</a:t>
            </a:r>
            <a:r>
              <a:rPr lang="fr-FR" dirty="0">
                <a:solidFill>
                  <a:schemeClr val="dk1"/>
                </a:solidFill>
              </a:rPr>
              <a:t> ou service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dk1"/>
                </a:solidFill>
              </a:rPr>
              <a:t>Lorsque on veut s adresser a l un des </a:t>
            </a:r>
            <a:r>
              <a:rPr lang="fr-FR" dirty="0" err="1">
                <a:solidFill>
                  <a:schemeClr val="dk1"/>
                </a:solidFill>
              </a:rPr>
              <a:t>pode</a:t>
            </a:r>
            <a:r>
              <a:rPr lang="fr-FR" dirty="0">
                <a:solidFill>
                  <a:schemeClr val="dk1"/>
                </a:solidFill>
              </a:rPr>
              <a:t> on </a:t>
            </a:r>
            <a:r>
              <a:rPr lang="fr-FR" dirty="0" err="1">
                <a:solidFill>
                  <a:schemeClr val="dk1"/>
                </a:solidFill>
              </a:rPr>
              <a:t>ultiser</a:t>
            </a:r>
            <a:r>
              <a:rPr lang="fr-FR" dirty="0">
                <a:solidFill>
                  <a:schemeClr val="dk1"/>
                </a:solidFill>
              </a:rPr>
              <a:t> le nom de service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c0f313b882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c0f313b882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c0f313b882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c0f313b882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c0f313b882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c0f313b882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c404199e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c404199e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c0f313b882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c0f313b882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c99bb7f3f5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c99bb7f3f5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Bob - v,sc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Jeff - pv,pvc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c404199e6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c404199e6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c404199e6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c404199e6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c404199e6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c404199e6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c00425de29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c00425de29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c404199e6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c404199e6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c404199e64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c404199e64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c404199e64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c404199e64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c404199e64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c404199e64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c562557a7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c562557a7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c99bb7f9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c99bb7f9b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c99bb7f9b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c99bb7f9b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c99bb7f3f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c99bb7f3f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Bob - v,sc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Jeff - pv,pvc</a:t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c99bb7f3f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c99bb7f3f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c99bb7f3f5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c99bb7f3f5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c00425de29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gc00425de29_0_4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c00425de29_0_4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c99bb7f3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c99bb7f3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c99bb7f3f5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c99bb7f3f5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c99bb7f3f5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c99bb7f3f5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c99bb7f3f5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c99bb7f3f5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c99bb7f3f5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c99bb7f3f5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c99bb7f3f5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c99bb7f3f5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c99bb7f3f5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c99bb7f3f5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c99bb7f3f5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c99bb7f3f5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c99bb7f3f5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c99bb7f3f5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c99bb7f3f5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c99bb7f3f5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c00425de29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gc00425de29_0_4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c00425de29_0_4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c99bb7f3f5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c99bb7f3f5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c99bb7f3f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c99bb7f3f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c92cf2bc3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c92cf2bc3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c92cf2bc37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c92cf2bc37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c92cf2bc37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c92cf2bc37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 dirty="0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c92cf2bc37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c92cf2bc37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c92cf2bc37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c92cf2bc37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c92cf2bc37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c92cf2bc37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caddd90f0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caddd90f0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caddd90f0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caddd90f0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768096" y="438912"/>
            <a:ext cx="7290000" cy="11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768096" y="1714500"/>
            <a:ext cx="7290000" cy="30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768097" y="4853028"/>
            <a:ext cx="16155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632199" y="4853028"/>
            <a:ext cx="44262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128000" y="4853028"/>
            <a:ext cx="730200" cy="2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/>
            </a:lvl1pPr>
            <a:lvl2pPr marL="0" lvl="1" indent="0" algn="l" rtl="0">
              <a:spcBef>
                <a:spcPts val="0"/>
              </a:spcBef>
              <a:buNone/>
              <a:defRPr/>
            </a:lvl2pPr>
            <a:lvl3pPr marL="0" lvl="2" indent="0" algn="l" rtl="0">
              <a:spcBef>
                <a:spcPts val="0"/>
              </a:spcBef>
              <a:buNone/>
              <a:defRPr/>
            </a:lvl3pPr>
            <a:lvl4pPr marL="0" lvl="3" indent="0" algn="l" rtl="0">
              <a:spcBef>
                <a:spcPts val="0"/>
              </a:spcBef>
              <a:buNone/>
              <a:defRPr/>
            </a:lvl4pPr>
            <a:lvl5pPr marL="0" lvl="4" indent="0" algn="l" rtl="0">
              <a:spcBef>
                <a:spcPts val="0"/>
              </a:spcBef>
              <a:buNone/>
              <a:defRPr/>
            </a:lvl5pPr>
            <a:lvl6pPr marL="0" lvl="5" indent="0" algn="l" rtl="0">
              <a:spcBef>
                <a:spcPts val="0"/>
              </a:spcBef>
              <a:buNone/>
              <a:defRPr/>
            </a:lvl6pPr>
            <a:lvl7pPr marL="0" lvl="6" indent="0" algn="l" rtl="0">
              <a:spcBef>
                <a:spcPts val="0"/>
              </a:spcBef>
              <a:buNone/>
              <a:defRPr/>
            </a:lvl7pPr>
            <a:lvl8pPr marL="0" lvl="7" indent="0" algn="l" rtl="0">
              <a:spcBef>
                <a:spcPts val="0"/>
              </a:spcBef>
              <a:buNone/>
              <a:defRPr/>
            </a:lvl8pPr>
            <a:lvl9pPr marL="0" lvl="8" indent="0" algn="l" rtl="0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0" y="0"/>
            <a:ext cx="9144000" cy="3518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15"/>
          <p:cNvCxnSpPr/>
          <p:nvPr/>
        </p:nvCxnSpPr>
        <p:spPr>
          <a:xfrm>
            <a:off x="0" y="3496605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15"/>
          <p:cNvSpPr txBox="1">
            <a:spLocks noGrp="1"/>
          </p:cNvSpPr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685800" y="3627027"/>
            <a:ext cx="7772400" cy="7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6" name="Google Shape;66;p16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pic>
        <p:nvPicPr>
          <p:cNvPr id="69" name="Google Shape;6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8852" y="43263"/>
            <a:ext cx="1063400" cy="1063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2" name="Google Shape;72;p17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pic>
        <p:nvPicPr>
          <p:cNvPr id="76" name="Google Shape;7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8852" y="43263"/>
            <a:ext cx="1063400" cy="1063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9" name="Google Shape;79;p18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" name="Google Shape;80;p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pic>
        <p:nvPicPr>
          <p:cNvPr id="81" name="Google Shape;8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38852" y="43263"/>
            <a:ext cx="1063400" cy="1063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xample">
  <p:cSld name="TITLE_ONLY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/>
          <p:nvPr/>
        </p:nvSpPr>
        <p:spPr>
          <a:xfrm>
            <a:off x="-1" y="737100"/>
            <a:ext cx="9144000" cy="44064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4" name="Google Shape;84;p19"/>
          <p:cNvCxnSpPr/>
          <p:nvPr/>
        </p:nvCxnSpPr>
        <p:spPr>
          <a:xfrm>
            <a:off x="0" y="768046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" name="Google Shape;85;p19"/>
          <p:cNvSpPr txBox="1">
            <a:spLocks noGrp="1"/>
          </p:cNvSpPr>
          <p:nvPr>
            <p:ph type="body" idx="1"/>
          </p:nvPr>
        </p:nvSpPr>
        <p:spPr>
          <a:xfrm>
            <a:off x="309600" y="11435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1800">
                <a:solidFill>
                  <a:schemeClr val="dk2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1800">
                <a:solidFill>
                  <a:schemeClr val="dk2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>
                <a:solidFill>
                  <a:schemeClr val="dk2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86" name="Google Shape;86;p19"/>
          <p:cNvPicPr preferRelativeResize="0"/>
          <p:nvPr/>
        </p:nvPicPr>
        <p:blipFill rotWithShape="1">
          <a:blip r:embed="rId2">
            <a:alphaModFix amt="5000"/>
          </a:blip>
          <a:srcRect t="24898" r="21519" b="25395"/>
          <a:stretch/>
        </p:blipFill>
        <p:spPr>
          <a:xfrm>
            <a:off x="2256325" y="759075"/>
            <a:ext cx="6887677" cy="43624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 txBox="1">
            <a:spLocks noGrp="1"/>
          </p:cNvSpPr>
          <p:nvPr>
            <p:ph type="ctrTitle"/>
          </p:nvPr>
        </p:nvSpPr>
        <p:spPr>
          <a:xfrm>
            <a:off x="309600" y="2287550"/>
            <a:ext cx="43326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</a:lstStyle>
          <a:p>
            <a:endParaRPr/>
          </a:p>
        </p:txBody>
      </p:sp>
      <p:sp>
        <p:nvSpPr>
          <p:cNvPr id="90" name="Google Shape;90;p20"/>
          <p:cNvSpPr/>
          <p:nvPr/>
        </p:nvSpPr>
        <p:spPr>
          <a:xfrm>
            <a:off x="4274" y="0"/>
            <a:ext cx="9144000" cy="44064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1" name="Google Shape;91;p20"/>
          <p:cNvCxnSpPr/>
          <p:nvPr/>
        </p:nvCxnSpPr>
        <p:spPr>
          <a:xfrm>
            <a:off x="0" y="4384371"/>
            <a:ext cx="9144000" cy="0"/>
          </a:xfrm>
          <a:prstGeom prst="straightConnector1">
            <a:avLst/>
          </a:prstGeom>
          <a:noFill/>
          <a:ln w="57150" cap="flat" cmpd="sng">
            <a:solidFill>
              <a:srgbClr val="000000">
                <a:alpha val="149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2" name="Google Shape;92;p20"/>
          <p:cNvPicPr preferRelativeResize="0"/>
          <p:nvPr/>
        </p:nvPicPr>
        <p:blipFill rotWithShape="1">
          <a:blip r:embed="rId2">
            <a:alphaModFix amt="5000"/>
          </a:blip>
          <a:srcRect t="24898" r="21519" b="25395"/>
          <a:stretch/>
        </p:blipFill>
        <p:spPr>
          <a:xfrm>
            <a:off x="2260600" y="0"/>
            <a:ext cx="6887677" cy="43624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0"/>
          <p:cNvSpPr txBox="1">
            <a:spLocks noGrp="1"/>
          </p:cNvSpPr>
          <p:nvPr>
            <p:ph type="ctrTitle"/>
          </p:nvPr>
        </p:nvSpPr>
        <p:spPr>
          <a:xfrm>
            <a:off x="457200" y="1549525"/>
            <a:ext cx="43326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-blue-k8s" type="blank">
  <p:cSld name="BLANK">
    <p:bg>
      <p:bgPr>
        <a:solidFill>
          <a:schemeClr val="dk2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1"/>
          <p:cNvPicPr preferRelativeResize="0"/>
          <p:nvPr/>
        </p:nvPicPr>
        <p:blipFill rotWithShape="1">
          <a:blip r:embed="rId2">
            <a:alphaModFix amt="5000"/>
          </a:blip>
          <a:srcRect t="20699" b="20693"/>
          <a:stretch/>
        </p:blipFill>
        <p:spPr>
          <a:xfrm>
            <a:off x="183925" y="1"/>
            <a:ext cx="8776151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1"/>
          <p:cNvSpPr txBox="1">
            <a:spLocks noGrp="1"/>
          </p:cNvSpPr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-White">
  <p:cSld name="CUSTOM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2"/>
          <p:cNvPicPr preferRelativeResize="0"/>
          <p:nvPr/>
        </p:nvPicPr>
        <p:blipFill>
          <a:blip r:embed="rId2">
            <a:alphaModFix amt="3000"/>
          </a:blip>
          <a:stretch>
            <a:fillRect/>
          </a:stretch>
        </p:blipFill>
        <p:spPr>
          <a:xfrm>
            <a:off x="2000250" y="0"/>
            <a:ext cx="5143498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07" name="Google Shape;107;p24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8" name="Google Shape;108;p24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2" name="Google Shape;112;p25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13" name="Google Shape;113;p25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4" name="Google Shape;114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6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6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118" name="Google Shape;118;p26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19" name="Google Shape;119;p2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6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7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6" name="Google Shape;126;p27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8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29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0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9" name="Google Shape;139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31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1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31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45" name="Google Shape;145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2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149" name="Google Shape;149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33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iz">
    <p:bg>
      <p:bgPr>
        <a:solidFill>
          <a:schemeClr val="lt1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7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4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.png"/><Relationship Id="rId15" Type="http://schemas.openxmlformats.org/officeDocument/2006/relationships/image" Target="../media/image2.png"/><Relationship Id="rId10" Type="http://schemas.openxmlformats.org/officeDocument/2006/relationships/image" Target="../media/image112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2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2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2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8.png"/><Relationship Id="rId4" Type="http://schemas.openxmlformats.org/officeDocument/2006/relationships/image" Target="../media/image14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7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8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9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8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2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3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8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9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0.pn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2.png"/><Relationship Id="rId7" Type="http://schemas.openxmlformats.org/officeDocument/2006/relationships/image" Target="../media/image155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Relationship Id="rId9" Type="http://schemas.openxmlformats.org/officeDocument/2006/relationships/image" Target="../media/image165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6.png"/><Relationship Id="rId5" Type="http://schemas.openxmlformats.org/officeDocument/2006/relationships/image" Target="../media/image155.png"/><Relationship Id="rId4" Type="http://schemas.openxmlformats.org/officeDocument/2006/relationships/image" Target="../media/image1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0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2.png"/><Relationship Id="rId5" Type="http://schemas.openxmlformats.org/officeDocument/2006/relationships/image" Target="../media/image155.png"/><Relationship Id="rId4" Type="http://schemas.openxmlformats.org/officeDocument/2006/relationships/image" Target="../media/image171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3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4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5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0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9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5.png"/><Relationship Id="rId4" Type="http://schemas.openxmlformats.org/officeDocument/2006/relationships/image" Target="../media/image190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1.png"/><Relationship Id="rId4" Type="http://schemas.openxmlformats.org/officeDocument/2006/relationships/image" Target="../media/image155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6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02.png"/><Relationship Id="rId4" Type="http://schemas.openxmlformats.org/officeDocument/2006/relationships/image" Target="../media/image20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2.pn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3.png"/><Relationship Id="rId4" Type="http://schemas.openxmlformats.org/officeDocument/2006/relationships/image" Target="../media/image6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4.png"/><Relationship Id="rId4" Type="http://schemas.openxmlformats.org/officeDocument/2006/relationships/image" Target="../media/image6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1.png"/><Relationship Id="rId4" Type="http://schemas.openxmlformats.org/officeDocument/2006/relationships/image" Target="../media/image7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6.png"/><Relationship Id="rId4" Type="http://schemas.openxmlformats.org/officeDocument/2006/relationships/image" Target="../media/image7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8.png"/><Relationship Id="rId4" Type="http://schemas.openxmlformats.org/officeDocument/2006/relationships/image" Target="../media/image7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9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8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5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Formation Docker-Kubernetes</a:t>
            </a:r>
            <a:endParaRPr/>
          </a:p>
        </p:txBody>
      </p:sp>
      <p:sp>
        <p:nvSpPr>
          <p:cNvPr id="161" name="Google Shape;161;p35"/>
          <p:cNvSpPr txBox="1">
            <a:spLocks noGrp="1"/>
          </p:cNvSpPr>
          <p:nvPr>
            <p:ph type="subTitle" idx="1"/>
          </p:nvPr>
        </p:nvSpPr>
        <p:spPr>
          <a:xfrm>
            <a:off x="2407444" y="2682875"/>
            <a:ext cx="4843912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Version Med Amine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6"/>
          <p:cNvSpPr txBox="1">
            <a:spLocks noGrp="1"/>
          </p:cNvSpPr>
          <p:nvPr>
            <p:ph type="body" idx="1"/>
          </p:nvPr>
        </p:nvSpPr>
        <p:spPr>
          <a:xfrm>
            <a:off x="441400" y="963050"/>
            <a:ext cx="7290000" cy="18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Linux Containers se base sur LXC 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Repose principalement sur deux fonctionnalités du noyau linux ; </a:t>
            </a:r>
            <a:r>
              <a:rPr lang="en" b="1">
                <a:solidFill>
                  <a:srgbClr val="000000"/>
                </a:solidFill>
              </a:rPr>
              <a:t>Cgroups </a:t>
            </a:r>
            <a:r>
              <a:rPr lang="en">
                <a:solidFill>
                  <a:srgbClr val="000000"/>
                </a:solidFill>
              </a:rPr>
              <a:t>et </a:t>
            </a:r>
            <a:r>
              <a:rPr lang="en" b="1">
                <a:solidFill>
                  <a:srgbClr val="000000"/>
                </a:solidFill>
              </a:rPr>
              <a:t>Namespaces</a:t>
            </a:r>
            <a:endParaRPr b="1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700"/>
              <a:buNone/>
            </a:pPr>
            <a:r>
              <a:rPr lang="en"/>
              <a:t>                                                                               </a:t>
            </a:r>
            <a:endParaRPr/>
          </a:p>
        </p:txBody>
      </p:sp>
      <p:pic>
        <p:nvPicPr>
          <p:cNvPr id="260" name="Google Shape;260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56251" y="2841657"/>
            <a:ext cx="963554" cy="75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42880" y="2841657"/>
            <a:ext cx="963554" cy="75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9566" y="2841657"/>
            <a:ext cx="963554" cy="75142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6"/>
          <p:cNvSpPr/>
          <p:nvPr/>
        </p:nvSpPr>
        <p:spPr>
          <a:xfrm>
            <a:off x="2335351" y="4145863"/>
            <a:ext cx="4473300" cy="4341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Ressources du serveur </a:t>
            </a:r>
            <a:endParaRPr sz="14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264" name="Google Shape;264;p46"/>
          <p:cNvCxnSpPr/>
          <p:nvPr/>
        </p:nvCxnSpPr>
        <p:spPr>
          <a:xfrm rot="10800000">
            <a:off x="6007448" y="3637975"/>
            <a:ext cx="6300" cy="493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5" name="Google Shape;265;p46"/>
          <p:cNvCxnSpPr/>
          <p:nvPr/>
        </p:nvCxnSpPr>
        <p:spPr>
          <a:xfrm rot="10800000">
            <a:off x="2994752" y="3637974"/>
            <a:ext cx="6300" cy="493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6" name="Google Shape;266;p46"/>
          <p:cNvCxnSpPr/>
          <p:nvPr/>
        </p:nvCxnSpPr>
        <p:spPr>
          <a:xfrm rot="10800000">
            <a:off x="4485404" y="3637973"/>
            <a:ext cx="6300" cy="493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7" name="Google Shape;267;p46"/>
          <p:cNvSpPr txBox="1"/>
          <p:nvPr/>
        </p:nvSpPr>
        <p:spPr>
          <a:xfrm>
            <a:off x="6013748" y="3788983"/>
            <a:ext cx="3993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30%</a:t>
            </a:r>
            <a:endParaRPr sz="11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68" name="Google Shape;268;p46"/>
          <p:cNvSpPr txBox="1"/>
          <p:nvPr/>
        </p:nvSpPr>
        <p:spPr>
          <a:xfrm>
            <a:off x="2989602" y="3783552"/>
            <a:ext cx="3993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40%</a:t>
            </a:r>
            <a:endParaRPr sz="11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69" name="Google Shape;269;p46"/>
          <p:cNvSpPr txBox="1"/>
          <p:nvPr/>
        </p:nvSpPr>
        <p:spPr>
          <a:xfrm>
            <a:off x="4485413" y="3769465"/>
            <a:ext cx="3993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30%</a:t>
            </a:r>
            <a:endParaRPr sz="11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270" name="Google Shape;270;p46"/>
          <p:cNvCxnSpPr/>
          <p:nvPr/>
        </p:nvCxnSpPr>
        <p:spPr>
          <a:xfrm flipH="1">
            <a:off x="4973237" y="3359820"/>
            <a:ext cx="509700" cy="484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50800" dist="12700" dir="5400000" algn="ctr" rotWithShape="0">
              <a:srgbClr val="000000">
                <a:alpha val="49800"/>
              </a:srgbClr>
            </a:outerShdw>
          </a:effectLst>
        </p:spPr>
      </p:cxnSp>
      <p:sp>
        <p:nvSpPr>
          <p:cNvPr id="271" name="Google Shape;271;p46"/>
          <p:cNvSpPr/>
          <p:nvPr/>
        </p:nvSpPr>
        <p:spPr>
          <a:xfrm>
            <a:off x="5111532" y="3478056"/>
            <a:ext cx="220500" cy="2562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158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272" name="Google Shape;27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3425" y="0"/>
            <a:ext cx="1050575" cy="933844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6"/>
          <p:cNvSpPr txBox="1">
            <a:spLocks noGrp="1"/>
          </p:cNvSpPr>
          <p:nvPr>
            <p:ph type="title"/>
          </p:nvPr>
        </p:nvSpPr>
        <p:spPr>
          <a:xfrm>
            <a:off x="123000" y="231638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Linux Containers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3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Networking</a:t>
            </a:r>
            <a:endParaRPr/>
          </a:p>
        </p:txBody>
      </p:sp>
      <p:pic>
        <p:nvPicPr>
          <p:cNvPr id="1104" name="Google Shape;1104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425" y="1502275"/>
            <a:ext cx="7979125" cy="356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136"/>
          <p:cNvSpPr txBox="1"/>
          <p:nvPr/>
        </p:nvSpPr>
        <p:spPr>
          <a:xfrm>
            <a:off x="0" y="11454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Ports</a:t>
            </a:r>
            <a:endParaRPr sz="18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Kubernetes Networking</a:t>
            </a:r>
            <a:endParaRPr/>
          </a:p>
        </p:txBody>
      </p:sp>
      <p:sp>
        <p:nvSpPr>
          <p:cNvPr id="1112" name="Google Shape;1112;p137"/>
          <p:cNvSpPr txBox="1">
            <a:spLocks noGrp="1"/>
          </p:cNvSpPr>
          <p:nvPr>
            <p:ph type="body" idx="1"/>
          </p:nvPr>
        </p:nvSpPr>
        <p:spPr>
          <a:xfrm>
            <a:off x="0" y="1141775"/>
            <a:ext cx="9144000" cy="40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Pod Network</a:t>
            </a:r>
            <a:br>
              <a:rPr lang="en" sz="1800" b="1"/>
            </a:br>
            <a:endParaRPr sz="1800" b="1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Un réseau dans le cluster utilisé pour les communications pod-pod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Chaque pod a une adresse IP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Chaque pod doit pouvoir communiquer avec un autre pod sur le même noeud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Chaque pod doit pouvoir communiquer avec un autre pod sur les autres noeud sans NAT</a:t>
            </a:r>
            <a:endParaRPr sz="1800"/>
          </a:p>
          <a:p>
            <a:pPr marL="9144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 b="1"/>
              <a:t>Service Network</a:t>
            </a:r>
            <a:endParaRPr sz="1800" b="1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Un réseau dans cluster (différent de celui des pods) avec des adresses IP virtuelles managées par </a:t>
            </a:r>
            <a:r>
              <a:rPr lang="en" sz="1800" b="1"/>
              <a:t>kube-proxy</a:t>
            </a:r>
            <a:r>
              <a:rPr lang="en" sz="1800"/>
              <a:t> pour le service discovery.</a:t>
            </a:r>
            <a:endParaRPr sz="180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13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 Networking</a:t>
            </a:r>
            <a:endParaRPr/>
          </a:p>
        </p:txBody>
      </p:sp>
      <p:pic>
        <p:nvPicPr>
          <p:cNvPr id="1118" name="Google Shape;1118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p138"/>
          <p:cNvPicPr preferRelativeResize="0"/>
          <p:nvPr/>
        </p:nvPicPr>
        <p:blipFill rotWithShape="1">
          <a:blip r:embed="rId4">
            <a:alphaModFix/>
          </a:blip>
          <a:srcRect l="36718" r="19557"/>
          <a:stretch/>
        </p:blipFill>
        <p:spPr>
          <a:xfrm>
            <a:off x="3472800" y="1176488"/>
            <a:ext cx="3634984" cy="382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Google Shape;1120;p138"/>
          <p:cNvPicPr preferRelativeResize="0"/>
          <p:nvPr/>
        </p:nvPicPr>
        <p:blipFill rotWithShape="1">
          <a:blip r:embed="rId4">
            <a:alphaModFix/>
          </a:blip>
          <a:srcRect l="80133" b="5793"/>
          <a:stretch/>
        </p:blipFill>
        <p:spPr>
          <a:xfrm>
            <a:off x="7071660" y="1176488"/>
            <a:ext cx="1651642" cy="3601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Google Shape;1121;p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7777" y="4777859"/>
            <a:ext cx="1615522" cy="221604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138"/>
          <p:cNvSpPr txBox="1">
            <a:spLocks noGrp="1"/>
          </p:cNvSpPr>
          <p:nvPr>
            <p:ph type="body" idx="1"/>
          </p:nvPr>
        </p:nvSpPr>
        <p:spPr>
          <a:xfrm>
            <a:off x="0" y="1149075"/>
            <a:ext cx="3472800" cy="3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</a:rPr>
              <a:t>Pod Network</a:t>
            </a:r>
            <a:endParaRPr sz="18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On crée un bridge</a:t>
            </a:r>
            <a:endParaRPr sz="18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On lie le Pod au bridge</a:t>
            </a:r>
            <a:endParaRPr sz="18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600">
                <a:solidFill>
                  <a:srgbClr val="000000"/>
                </a:solidFill>
              </a:rPr>
              <a:t>On assigne une IP au Pod</a:t>
            </a:r>
            <a:endParaRPr sz="16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On active le MASQUERADE</a:t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3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 Networking</a:t>
            </a:r>
            <a:endParaRPr/>
          </a:p>
        </p:txBody>
      </p:sp>
      <p:pic>
        <p:nvPicPr>
          <p:cNvPr id="1128" name="Google Shape;1128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139"/>
          <p:cNvPicPr preferRelativeResize="0"/>
          <p:nvPr/>
        </p:nvPicPr>
        <p:blipFill rotWithShape="1">
          <a:blip r:embed="rId4">
            <a:alphaModFix/>
          </a:blip>
          <a:srcRect b="3344"/>
          <a:stretch/>
        </p:blipFill>
        <p:spPr>
          <a:xfrm>
            <a:off x="3472800" y="1617300"/>
            <a:ext cx="5496125" cy="295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p139"/>
          <p:cNvPicPr preferRelativeResize="0"/>
          <p:nvPr/>
        </p:nvPicPr>
        <p:blipFill rotWithShape="1">
          <a:blip r:embed="rId5">
            <a:alphaModFix/>
          </a:blip>
          <a:srcRect l="10538" t="7918"/>
          <a:stretch/>
        </p:blipFill>
        <p:spPr>
          <a:xfrm>
            <a:off x="412575" y="2422200"/>
            <a:ext cx="2761025" cy="169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139"/>
          <p:cNvSpPr txBox="1">
            <a:spLocks noGrp="1"/>
          </p:cNvSpPr>
          <p:nvPr>
            <p:ph type="body" idx="1"/>
          </p:nvPr>
        </p:nvSpPr>
        <p:spPr>
          <a:xfrm>
            <a:off x="0" y="1145450"/>
            <a:ext cx="3564900" cy="3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Routage</a:t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14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 Network Interface (CNI)</a:t>
            </a:r>
            <a:endParaRPr/>
          </a:p>
        </p:txBody>
      </p:sp>
      <p:sp>
        <p:nvSpPr>
          <p:cNvPr id="1137" name="Google Shape;1137;p140"/>
          <p:cNvSpPr txBox="1">
            <a:spLocks noGrp="1"/>
          </p:cNvSpPr>
          <p:nvPr>
            <p:ph type="body" idx="1"/>
          </p:nvPr>
        </p:nvSpPr>
        <p:spPr>
          <a:xfrm>
            <a:off x="0" y="1149075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Pod networking sur Kubernetes est mis en place via le Container Network Interface (CNI).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Une interface entre le container runtime et le plugin réseau.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  kubelet.service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8" name="Google Shape;1138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4275" y="2862550"/>
            <a:ext cx="1331276" cy="188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9" name="Google Shape;1139;p140"/>
          <p:cNvPicPr preferRelativeResize="0"/>
          <p:nvPr/>
        </p:nvPicPr>
        <p:blipFill rotWithShape="1">
          <a:blip r:embed="rId4">
            <a:alphaModFix/>
          </a:blip>
          <a:srcRect r="9999"/>
          <a:stretch/>
        </p:blipFill>
        <p:spPr>
          <a:xfrm>
            <a:off x="226175" y="2684825"/>
            <a:ext cx="6952850" cy="233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14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CNI</a:t>
            </a:r>
            <a:endParaRPr/>
          </a:p>
        </p:txBody>
      </p:sp>
      <p:pic>
        <p:nvPicPr>
          <p:cNvPr id="1145" name="Google Shape;1145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6" name="Google Shape;1146;p141"/>
          <p:cNvPicPr preferRelativeResize="0"/>
          <p:nvPr/>
        </p:nvPicPr>
        <p:blipFill rotWithShape="1">
          <a:blip r:embed="rId4">
            <a:alphaModFix/>
          </a:blip>
          <a:srcRect l="2104" t="3586"/>
          <a:stretch/>
        </p:blipFill>
        <p:spPr>
          <a:xfrm>
            <a:off x="1006825" y="1129050"/>
            <a:ext cx="6662971" cy="396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14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CNI Plugins</a:t>
            </a:r>
            <a:endParaRPr/>
          </a:p>
        </p:txBody>
      </p:sp>
      <p:sp>
        <p:nvSpPr>
          <p:cNvPr id="1152" name="Google Shape;1152;p14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Amazon ECS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Calico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Cillium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Contiv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Contrail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Flannel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3" name="Google Shape;1153;p142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GCE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kube-router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Multus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OpenVSwitch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Romana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Weave</a:t>
            </a: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154" name="Google Shape;1154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5165" y="2329950"/>
            <a:ext cx="710850" cy="68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8875" y="3132950"/>
            <a:ext cx="683425" cy="68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142"/>
          <p:cNvPicPr preferRelativeResize="0"/>
          <p:nvPr/>
        </p:nvPicPr>
        <p:blipFill rotWithShape="1">
          <a:blip r:embed="rId5">
            <a:alphaModFix/>
          </a:blip>
          <a:srcRect r="80988"/>
          <a:stretch/>
        </p:blipFill>
        <p:spPr>
          <a:xfrm>
            <a:off x="3470512" y="4187375"/>
            <a:ext cx="320150" cy="51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Google Shape;1157;p1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1091" y="4187400"/>
            <a:ext cx="787866" cy="51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p1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37763" y="4088663"/>
            <a:ext cx="710850" cy="71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9" name="Google Shape;1159;p1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05675" y="2333111"/>
            <a:ext cx="683425" cy="677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14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4650" y="4135356"/>
            <a:ext cx="573750" cy="6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Google Shape;1161;p14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37753" y="1590359"/>
            <a:ext cx="710825" cy="632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2" name="Google Shape;1162;p142"/>
          <p:cNvPicPr preferRelativeResize="0"/>
          <p:nvPr/>
        </p:nvPicPr>
        <p:blipFill rotWithShape="1">
          <a:blip r:embed="rId11">
            <a:alphaModFix/>
          </a:blip>
          <a:srcRect r="61492"/>
          <a:stretch/>
        </p:blipFill>
        <p:spPr>
          <a:xfrm>
            <a:off x="7574567" y="3201663"/>
            <a:ext cx="745651" cy="51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14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139413" y="4050175"/>
            <a:ext cx="787875" cy="78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4" name="Google Shape;1164;p142"/>
          <p:cNvPicPr preferRelativeResize="0"/>
          <p:nvPr/>
        </p:nvPicPr>
        <p:blipFill rotWithShape="1">
          <a:blip r:embed="rId13">
            <a:alphaModFix/>
          </a:blip>
          <a:srcRect t="26932" r="75362" b="25392"/>
          <a:stretch/>
        </p:blipFill>
        <p:spPr>
          <a:xfrm>
            <a:off x="1986613" y="4154338"/>
            <a:ext cx="745650" cy="579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5" name="Google Shape;1165;p142"/>
          <p:cNvPicPr preferRelativeResize="0"/>
          <p:nvPr/>
        </p:nvPicPr>
        <p:blipFill rotWithShape="1">
          <a:blip r:embed="rId14">
            <a:alphaModFix/>
          </a:blip>
          <a:srcRect l="23175" t="15160" r="22791" b="11315"/>
          <a:stretch/>
        </p:blipFill>
        <p:spPr>
          <a:xfrm>
            <a:off x="3133050" y="1551088"/>
            <a:ext cx="995076" cy="71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p14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4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Networking</a:t>
            </a:r>
            <a:endParaRPr/>
          </a:p>
        </p:txBody>
      </p:sp>
      <p:pic>
        <p:nvPicPr>
          <p:cNvPr id="1172" name="Google Shape;1172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Google Shape;1173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215775"/>
            <a:ext cx="8229600" cy="3831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1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Networking</a:t>
            </a:r>
            <a:endParaRPr/>
          </a:p>
        </p:txBody>
      </p:sp>
      <p:pic>
        <p:nvPicPr>
          <p:cNvPr id="1179" name="Google Shape;1179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825" y="3630828"/>
            <a:ext cx="869632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p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838" y="1837225"/>
            <a:ext cx="8696326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2" name="Google Shape;1182;p144"/>
          <p:cNvPicPr preferRelativeResize="0"/>
          <p:nvPr/>
        </p:nvPicPr>
        <p:blipFill rotWithShape="1">
          <a:blip r:embed="rId6">
            <a:alphaModFix/>
          </a:blip>
          <a:srcRect t="17764" b="14895"/>
          <a:stretch/>
        </p:blipFill>
        <p:spPr>
          <a:xfrm>
            <a:off x="223838" y="1535763"/>
            <a:ext cx="4152900" cy="301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3" name="Google Shape;1183;p144"/>
          <p:cNvPicPr preferRelativeResize="0"/>
          <p:nvPr/>
        </p:nvPicPr>
        <p:blipFill rotWithShape="1">
          <a:blip r:embed="rId7">
            <a:alphaModFix/>
          </a:blip>
          <a:srcRect t="20879"/>
          <a:stretch/>
        </p:blipFill>
        <p:spPr>
          <a:xfrm>
            <a:off x="223838" y="3329375"/>
            <a:ext cx="2895600" cy="3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4" name="Google Shape;1184;p144"/>
          <p:cNvSpPr/>
          <p:nvPr/>
        </p:nvSpPr>
        <p:spPr>
          <a:xfrm>
            <a:off x="6595354" y="2203304"/>
            <a:ext cx="1225800" cy="256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4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Networking</a:t>
            </a:r>
            <a:endParaRPr/>
          </a:p>
        </p:txBody>
      </p:sp>
      <p:pic>
        <p:nvPicPr>
          <p:cNvPr id="1190" name="Google Shape;1190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838" y="1982216"/>
            <a:ext cx="5086350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145"/>
          <p:cNvPicPr preferRelativeResize="0"/>
          <p:nvPr/>
        </p:nvPicPr>
        <p:blipFill rotWithShape="1">
          <a:blip r:embed="rId5">
            <a:alphaModFix/>
          </a:blip>
          <a:srcRect r="803"/>
          <a:stretch/>
        </p:blipFill>
        <p:spPr>
          <a:xfrm>
            <a:off x="223850" y="2334650"/>
            <a:ext cx="8696298" cy="102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3" name="Google Shape;1193;p1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3838" y="3828350"/>
            <a:ext cx="8696323" cy="12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1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3838" y="3475937"/>
            <a:ext cx="3810000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5" name="Google Shape;1195;p1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1230370"/>
            <a:ext cx="1733550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1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83688" y="1225303"/>
            <a:ext cx="1752600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p1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317116" y="1232596"/>
            <a:ext cx="178117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1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836300" y="1234821"/>
            <a:ext cx="1380275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9" name="Google Shape;1199;p145"/>
          <p:cNvSpPr/>
          <p:nvPr/>
        </p:nvSpPr>
        <p:spPr>
          <a:xfrm>
            <a:off x="2327350" y="1254875"/>
            <a:ext cx="1733700" cy="4182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7"/>
          <p:cNvSpPr txBox="1">
            <a:spLocks noGrp="1"/>
          </p:cNvSpPr>
          <p:nvPr>
            <p:ph type="body" idx="1"/>
          </p:nvPr>
        </p:nvSpPr>
        <p:spPr>
          <a:xfrm>
            <a:off x="390946" y="860692"/>
            <a:ext cx="7290000" cy="3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Docker est un logiciel open-source qui permet de gérer des conteneurs</a:t>
            </a:r>
            <a:endParaRPr>
              <a:solidFill>
                <a:schemeClr val="dk1"/>
              </a:solidFill>
            </a:endParaRPr>
          </a:p>
          <a:p>
            <a:pPr marL="457200" lvl="0" indent="-3429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Docker vient rajouter une couche applicative au LXC</a:t>
            </a:r>
            <a:endParaRPr sz="1800">
              <a:solidFill>
                <a:srgbClr val="000000"/>
              </a:solidFill>
            </a:endParaRPr>
          </a:p>
          <a:p>
            <a:pPr marL="203200" lvl="1" indent="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700"/>
              <a:buFont typeface="Noto Sans Symbols"/>
              <a:buNone/>
            </a:pPr>
            <a:endParaRPr sz="1700"/>
          </a:p>
          <a:p>
            <a:pPr marL="101600" lvl="1" indent="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700"/>
              <a:buNone/>
            </a:pPr>
            <a:endParaRPr sz="1700"/>
          </a:p>
          <a:p>
            <a:pPr marL="101600" lvl="1" indent="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700"/>
              <a:buNone/>
            </a:pPr>
            <a:endParaRPr sz="1700"/>
          </a:p>
          <a:p>
            <a:pPr marL="101600" lvl="1" indent="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700"/>
              <a:buNone/>
            </a:pPr>
            <a:endParaRPr sz="1700"/>
          </a:p>
          <a:p>
            <a:pPr marL="101600" lvl="1" indent="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700"/>
              <a:buNone/>
            </a:pPr>
            <a:endParaRPr sz="1700"/>
          </a:p>
          <a:p>
            <a:pPr marL="101600" lvl="1" indent="0" algn="just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700"/>
              <a:buNone/>
            </a:pPr>
            <a:endParaRPr sz="1700"/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endParaRPr>
              <a:solidFill>
                <a:srgbClr val="FF0000"/>
              </a:solidFill>
            </a:endParaRPr>
          </a:p>
        </p:txBody>
      </p:sp>
      <p:pic>
        <p:nvPicPr>
          <p:cNvPr id="280" name="Google Shape;280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0960" y="4139347"/>
            <a:ext cx="1463040" cy="100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7"/>
          <p:cNvPicPr preferRelativeResize="0"/>
          <p:nvPr/>
        </p:nvPicPr>
        <p:blipFill rotWithShape="1">
          <a:blip r:embed="rId4">
            <a:alphaModFix/>
          </a:blip>
          <a:srcRect t="5195" b="2366"/>
          <a:stretch/>
        </p:blipFill>
        <p:spPr>
          <a:xfrm>
            <a:off x="2131000" y="2091075"/>
            <a:ext cx="4504575" cy="263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3425" y="0"/>
            <a:ext cx="1050575" cy="93384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7"/>
          <p:cNvSpPr txBox="1">
            <a:spLocks noGrp="1"/>
          </p:cNvSpPr>
          <p:nvPr>
            <p:ph type="title"/>
          </p:nvPr>
        </p:nvSpPr>
        <p:spPr>
          <a:xfrm>
            <a:off x="123000" y="231638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Docker</a:t>
            </a:r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14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DNS</a:t>
            </a:r>
            <a:endParaRPr/>
          </a:p>
        </p:txBody>
      </p:sp>
      <p:pic>
        <p:nvPicPr>
          <p:cNvPr id="1205" name="Google Shape;1205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" name="Google Shape;1206;p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050" y="1353370"/>
            <a:ext cx="7962900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7" name="Google Shape;1207;p146"/>
          <p:cNvPicPr preferRelativeResize="0"/>
          <p:nvPr/>
        </p:nvPicPr>
        <p:blipFill rotWithShape="1">
          <a:blip r:embed="rId5">
            <a:alphaModFix/>
          </a:blip>
          <a:srcRect r="4049"/>
          <a:stretch/>
        </p:blipFill>
        <p:spPr>
          <a:xfrm>
            <a:off x="94050" y="4306275"/>
            <a:ext cx="520265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8" name="Google Shape;1208;p1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050" y="3351382"/>
            <a:ext cx="45720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1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46925" y="2348632"/>
            <a:ext cx="401002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p1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46925" y="2739145"/>
            <a:ext cx="206692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p1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050" y="3741895"/>
            <a:ext cx="206692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p1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050" y="4677745"/>
            <a:ext cx="206692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1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4050" y="2348625"/>
            <a:ext cx="32766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4" name="Google Shape;1214;p1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050" y="2739157"/>
            <a:ext cx="2066925" cy="3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Google Shape;1215;p146"/>
          <p:cNvSpPr/>
          <p:nvPr/>
        </p:nvSpPr>
        <p:spPr>
          <a:xfrm>
            <a:off x="6748550" y="3510300"/>
            <a:ext cx="1211100" cy="890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10.244.2.5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</a:t>
            </a:r>
            <a:endParaRPr/>
          </a:p>
        </p:txBody>
      </p:sp>
      <p:sp>
        <p:nvSpPr>
          <p:cNvPr id="1216" name="Google Shape;1216;p146"/>
          <p:cNvSpPr/>
          <p:nvPr/>
        </p:nvSpPr>
        <p:spPr>
          <a:xfrm rot="-5400000">
            <a:off x="5548375" y="3346100"/>
            <a:ext cx="999600" cy="12111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146"/>
          <p:cNvSpPr txBox="1"/>
          <p:nvPr/>
        </p:nvSpPr>
        <p:spPr>
          <a:xfrm>
            <a:off x="5573950" y="3726050"/>
            <a:ext cx="121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web-service</a:t>
            </a:r>
            <a:endParaRPr/>
          </a:p>
        </p:txBody>
      </p:sp>
      <p:sp>
        <p:nvSpPr>
          <p:cNvPr id="1218" name="Google Shape;1218;p146"/>
          <p:cNvSpPr/>
          <p:nvPr/>
        </p:nvSpPr>
        <p:spPr>
          <a:xfrm>
            <a:off x="5384250" y="3386250"/>
            <a:ext cx="2672700" cy="1291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apps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14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CoreDNS</a:t>
            </a:r>
            <a:endParaRPr/>
          </a:p>
        </p:txBody>
      </p:sp>
      <p:pic>
        <p:nvPicPr>
          <p:cNvPr id="1224" name="Google Shape;1224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Google Shape;1225;p147"/>
          <p:cNvSpPr/>
          <p:nvPr/>
        </p:nvSpPr>
        <p:spPr>
          <a:xfrm>
            <a:off x="787950" y="1326125"/>
            <a:ext cx="722400" cy="12411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CoreDNS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226" name="Google Shape;1226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5500" y="1772875"/>
            <a:ext cx="5499025" cy="31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1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9400" y="1429978"/>
            <a:ext cx="3505200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14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CoreDNS</a:t>
            </a:r>
            <a:endParaRPr/>
          </a:p>
        </p:txBody>
      </p:sp>
      <p:pic>
        <p:nvPicPr>
          <p:cNvPr id="1233" name="Google Shape;1233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234" name="Google Shape;1234;p148"/>
          <p:cNvSpPr/>
          <p:nvPr/>
        </p:nvSpPr>
        <p:spPr>
          <a:xfrm>
            <a:off x="787950" y="1326125"/>
            <a:ext cx="722400" cy="12411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CoreDNS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235" name="Google Shape;1235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4425" y="3182753"/>
            <a:ext cx="3609975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6" name="Google Shape;1236;p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4425" y="2839853"/>
            <a:ext cx="296227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7" name="Google Shape;1237;p1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24425" y="1849628"/>
            <a:ext cx="676275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8" name="Google Shape;1238;p1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24425" y="1525788"/>
            <a:ext cx="4638675" cy="3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9" name="Google Shape;1239;p148"/>
          <p:cNvSpPr/>
          <p:nvPr/>
        </p:nvSpPr>
        <p:spPr>
          <a:xfrm>
            <a:off x="552000" y="2780125"/>
            <a:ext cx="1194300" cy="890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10.244.2.5</a:t>
            </a:r>
            <a:endParaRPr/>
          </a:p>
        </p:txBody>
      </p:sp>
      <p:pic>
        <p:nvPicPr>
          <p:cNvPr id="1240" name="Google Shape;1240;p148"/>
          <p:cNvPicPr preferRelativeResize="0"/>
          <p:nvPr/>
        </p:nvPicPr>
        <p:blipFill rotWithShape="1">
          <a:blip r:embed="rId8">
            <a:alphaModFix/>
          </a:blip>
          <a:srcRect r="16784"/>
          <a:stretch/>
        </p:blipFill>
        <p:spPr>
          <a:xfrm>
            <a:off x="2124425" y="4072500"/>
            <a:ext cx="4486274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1" name="Google Shape;1241;p148"/>
          <p:cNvPicPr preferRelativeResize="0"/>
          <p:nvPr/>
        </p:nvPicPr>
        <p:blipFill rotWithShape="1">
          <a:blip r:embed="rId9">
            <a:alphaModFix/>
          </a:blip>
          <a:srcRect r="43601"/>
          <a:stretch/>
        </p:blipFill>
        <p:spPr>
          <a:xfrm>
            <a:off x="2124425" y="3720075"/>
            <a:ext cx="2530250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2" name="Google Shape;1242;p148"/>
          <p:cNvPicPr preferRelativeResize="0"/>
          <p:nvPr/>
        </p:nvPicPr>
        <p:blipFill rotWithShape="1">
          <a:blip r:embed="rId9">
            <a:alphaModFix/>
          </a:blip>
          <a:srcRect l="56417"/>
          <a:stretch/>
        </p:blipFill>
        <p:spPr>
          <a:xfrm>
            <a:off x="4654675" y="3720075"/>
            <a:ext cx="1955200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14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CoreDNS</a:t>
            </a:r>
            <a:endParaRPr/>
          </a:p>
        </p:txBody>
      </p:sp>
      <p:pic>
        <p:nvPicPr>
          <p:cNvPr id="1248" name="Google Shape;1248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249" name="Google Shape;1249;p149"/>
          <p:cNvSpPr/>
          <p:nvPr/>
        </p:nvSpPr>
        <p:spPr>
          <a:xfrm>
            <a:off x="3742725" y="1450175"/>
            <a:ext cx="722400" cy="12411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CoreDNS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50" name="Google Shape;1250;p149"/>
          <p:cNvSpPr/>
          <p:nvPr/>
        </p:nvSpPr>
        <p:spPr>
          <a:xfrm>
            <a:off x="595775" y="1625675"/>
            <a:ext cx="1194300" cy="890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 A</a:t>
            </a:r>
            <a:endParaRPr/>
          </a:p>
        </p:txBody>
      </p:sp>
      <p:pic>
        <p:nvPicPr>
          <p:cNvPr id="1251" name="Google Shape;1251;p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8975" y="1662125"/>
            <a:ext cx="2971800" cy="2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2" name="Google Shape;1252;p149"/>
          <p:cNvSpPr/>
          <p:nvPr/>
        </p:nvSpPr>
        <p:spPr>
          <a:xfrm>
            <a:off x="3506775" y="2935775"/>
            <a:ext cx="1194300" cy="890100"/>
          </a:xfrm>
          <a:prstGeom prst="roundRect">
            <a:avLst>
              <a:gd name="adj" fmla="val 16667"/>
            </a:avLst>
          </a:prstGeom>
          <a:solidFill>
            <a:srgbClr val="00FFFF"/>
          </a:solidFill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Kube-api</a:t>
            </a:r>
            <a:endParaRPr/>
          </a:p>
        </p:txBody>
      </p:sp>
      <p:cxnSp>
        <p:nvCxnSpPr>
          <p:cNvPr id="1253" name="Google Shape;1253;p149"/>
          <p:cNvCxnSpPr>
            <a:stCxn id="1250" idx="3"/>
            <a:endCxn id="1249" idx="1"/>
          </p:cNvCxnSpPr>
          <p:nvPr/>
        </p:nvCxnSpPr>
        <p:spPr>
          <a:xfrm>
            <a:off x="1790075" y="2070725"/>
            <a:ext cx="1952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4" name="Google Shape;1254;p149"/>
          <p:cNvCxnSpPr>
            <a:stCxn id="1249" idx="2"/>
            <a:endCxn id="1252" idx="0"/>
          </p:cNvCxnSpPr>
          <p:nvPr/>
        </p:nvCxnSpPr>
        <p:spPr>
          <a:xfrm>
            <a:off x="4103925" y="2691275"/>
            <a:ext cx="0" cy="24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5" name="Google Shape;1255;p149"/>
          <p:cNvSpPr/>
          <p:nvPr/>
        </p:nvSpPr>
        <p:spPr>
          <a:xfrm>
            <a:off x="2228263" y="4096275"/>
            <a:ext cx="1211100" cy="890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 B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10.244.2.5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</a:t>
            </a:r>
            <a:endParaRPr/>
          </a:p>
        </p:txBody>
      </p:sp>
      <p:sp>
        <p:nvSpPr>
          <p:cNvPr id="1256" name="Google Shape;1256;p149"/>
          <p:cNvSpPr/>
          <p:nvPr/>
        </p:nvSpPr>
        <p:spPr>
          <a:xfrm>
            <a:off x="587375" y="3657575"/>
            <a:ext cx="1211100" cy="13005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149"/>
          <p:cNvSpPr txBox="1"/>
          <p:nvPr/>
        </p:nvSpPr>
        <p:spPr>
          <a:xfrm>
            <a:off x="788075" y="4233525"/>
            <a:ext cx="809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service</a:t>
            </a:r>
            <a:endParaRPr/>
          </a:p>
        </p:txBody>
      </p:sp>
      <p:cxnSp>
        <p:nvCxnSpPr>
          <p:cNvPr id="1258" name="Google Shape;1258;p149"/>
          <p:cNvCxnSpPr>
            <a:stCxn id="1250" idx="2"/>
            <a:endCxn id="1256" idx="0"/>
          </p:cNvCxnSpPr>
          <p:nvPr/>
        </p:nvCxnSpPr>
        <p:spPr>
          <a:xfrm>
            <a:off x="1192925" y="2515775"/>
            <a:ext cx="0" cy="114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9" name="Google Shape;1259;p149"/>
          <p:cNvCxnSpPr>
            <a:stCxn id="1257" idx="3"/>
            <a:endCxn id="1255" idx="1"/>
          </p:cNvCxnSpPr>
          <p:nvPr/>
        </p:nvCxnSpPr>
        <p:spPr>
          <a:xfrm>
            <a:off x="1597775" y="4541325"/>
            <a:ext cx="630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0" name="Google Shape;1260;p149"/>
          <p:cNvSpPr txBox="1"/>
          <p:nvPr/>
        </p:nvSpPr>
        <p:spPr>
          <a:xfrm>
            <a:off x="1798475" y="1754450"/>
            <a:ext cx="25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261" name="Google Shape;1261;p149"/>
          <p:cNvSpPr txBox="1"/>
          <p:nvPr/>
        </p:nvSpPr>
        <p:spPr>
          <a:xfrm>
            <a:off x="4572000" y="2515775"/>
            <a:ext cx="240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Periodiquement (service)</a:t>
            </a:r>
            <a:endParaRPr/>
          </a:p>
        </p:txBody>
      </p:sp>
      <p:sp>
        <p:nvSpPr>
          <p:cNvPr id="1262" name="Google Shape;1262;p149"/>
          <p:cNvSpPr txBox="1"/>
          <p:nvPr/>
        </p:nvSpPr>
        <p:spPr>
          <a:xfrm>
            <a:off x="885700" y="3336825"/>
            <a:ext cx="25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263" name="Google Shape;1263;p149"/>
          <p:cNvSpPr txBox="1"/>
          <p:nvPr/>
        </p:nvSpPr>
        <p:spPr>
          <a:xfrm>
            <a:off x="1597775" y="4141125"/>
            <a:ext cx="251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pic>
        <p:nvPicPr>
          <p:cNvPr id="1264" name="Google Shape;1264;p149"/>
          <p:cNvPicPr preferRelativeResize="0"/>
          <p:nvPr/>
        </p:nvPicPr>
        <p:blipFill rotWithShape="1">
          <a:blip r:embed="rId5">
            <a:alphaModFix/>
          </a:blip>
          <a:srcRect l="64367"/>
          <a:stretch/>
        </p:blipFill>
        <p:spPr>
          <a:xfrm>
            <a:off x="1866429" y="1212075"/>
            <a:ext cx="1286350" cy="32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5" name="Google Shape;1265;p149"/>
          <p:cNvPicPr preferRelativeResize="0"/>
          <p:nvPr/>
        </p:nvPicPr>
        <p:blipFill rotWithShape="1">
          <a:blip r:embed="rId5">
            <a:alphaModFix/>
          </a:blip>
          <a:srcRect r="64367"/>
          <a:stretch/>
        </p:blipFill>
        <p:spPr>
          <a:xfrm>
            <a:off x="587375" y="1212075"/>
            <a:ext cx="1286350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5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Ingress</a:t>
            </a:r>
            <a:endParaRPr/>
          </a:p>
        </p:txBody>
      </p:sp>
      <p:pic>
        <p:nvPicPr>
          <p:cNvPr id="1271" name="Google Shape;1271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2" name="Google Shape;1272;p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71727"/>
            <a:ext cx="3977649" cy="3706060"/>
          </a:xfrm>
          <a:prstGeom prst="rect">
            <a:avLst/>
          </a:prstGeom>
          <a:noFill/>
          <a:ln>
            <a:noFill/>
          </a:ln>
        </p:spPr>
      </p:pic>
      <p:sp>
        <p:nvSpPr>
          <p:cNvPr id="1273" name="Google Shape;1273;p150"/>
          <p:cNvSpPr txBox="1">
            <a:spLocks noGrp="1"/>
          </p:cNvSpPr>
          <p:nvPr>
            <p:ph type="title"/>
          </p:nvPr>
        </p:nvSpPr>
        <p:spPr>
          <a:xfrm>
            <a:off x="0" y="1096725"/>
            <a:ext cx="2163900" cy="50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ClusterIP Service</a:t>
            </a:r>
            <a:endParaRPr/>
          </a:p>
        </p:txBody>
      </p:sp>
      <p:pic>
        <p:nvPicPr>
          <p:cNvPr id="1274" name="Google Shape;1274;p150"/>
          <p:cNvPicPr preferRelativeResize="0"/>
          <p:nvPr/>
        </p:nvPicPr>
        <p:blipFill rotWithShape="1">
          <a:blip r:embed="rId5">
            <a:alphaModFix/>
          </a:blip>
          <a:srcRect t="3081"/>
          <a:stretch/>
        </p:blipFill>
        <p:spPr>
          <a:xfrm>
            <a:off x="4515050" y="1488862"/>
            <a:ext cx="4446002" cy="3671776"/>
          </a:xfrm>
          <a:prstGeom prst="rect">
            <a:avLst/>
          </a:prstGeom>
          <a:noFill/>
          <a:ln>
            <a:noFill/>
          </a:ln>
        </p:spPr>
      </p:pic>
      <p:sp>
        <p:nvSpPr>
          <p:cNvPr id="1275" name="Google Shape;1275;p150"/>
          <p:cNvSpPr txBox="1">
            <a:spLocks noGrp="1"/>
          </p:cNvSpPr>
          <p:nvPr>
            <p:ph type="title"/>
          </p:nvPr>
        </p:nvSpPr>
        <p:spPr>
          <a:xfrm>
            <a:off x="4515050" y="1096725"/>
            <a:ext cx="2163900" cy="50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NodePort Service</a:t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1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Ingress</a:t>
            </a:r>
            <a:endParaRPr/>
          </a:p>
        </p:txBody>
      </p:sp>
      <p:pic>
        <p:nvPicPr>
          <p:cNvPr id="1281" name="Google Shape;1281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2" name="Google Shape;1282;p151"/>
          <p:cNvPicPr preferRelativeResize="0"/>
          <p:nvPr/>
        </p:nvPicPr>
        <p:blipFill rotWithShape="1">
          <a:blip r:embed="rId4">
            <a:alphaModFix/>
          </a:blip>
          <a:srcRect t="4357" b="2722"/>
          <a:stretch/>
        </p:blipFill>
        <p:spPr>
          <a:xfrm>
            <a:off x="3097925" y="1157250"/>
            <a:ext cx="5949801" cy="3985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151"/>
          <p:cNvSpPr txBox="1">
            <a:spLocks noGrp="1"/>
          </p:cNvSpPr>
          <p:nvPr>
            <p:ph type="title"/>
          </p:nvPr>
        </p:nvSpPr>
        <p:spPr>
          <a:xfrm>
            <a:off x="0" y="1096725"/>
            <a:ext cx="2608200" cy="50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LoadBalancer Service</a:t>
            </a:r>
            <a:endParaRPr/>
          </a:p>
        </p:txBody>
      </p:sp>
      <p:sp>
        <p:nvSpPr>
          <p:cNvPr id="1284" name="Google Shape;1284;p151"/>
          <p:cNvSpPr txBox="1">
            <a:spLocks noGrp="1"/>
          </p:cNvSpPr>
          <p:nvPr>
            <p:ph type="body" idx="1"/>
          </p:nvPr>
        </p:nvSpPr>
        <p:spPr>
          <a:xfrm>
            <a:off x="0" y="1157250"/>
            <a:ext cx="3395100" cy="3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Routage couche 4</a:t>
            </a:r>
            <a:endParaRPr sz="18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600">
                <a:solidFill>
                  <a:srgbClr val="000000"/>
                </a:solidFill>
              </a:rPr>
              <a:t>Route vers des service</a:t>
            </a:r>
            <a:endParaRPr sz="16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IP public =&gt; un service</a:t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5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Ingress</a:t>
            </a:r>
            <a:endParaRPr/>
          </a:p>
        </p:txBody>
      </p:sp>
      <p:pic>
        <p:nvPicPr>
          <p:cNvPr id="1290" name="Google Shape;1290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p152"/>
          <p:cNvPicPr preferRelativeResize="0"/>
          <p:nvPr/>
        </p:nvPicPr>
        <p:blipFill rotWithShape="1">
          <a:blip r:embed="rId4">
            <a:alphaModFix/>
          </a:blip>
          <a:srcRect l="946" r="1511"/>
          <a:stretch/>
        </p:blipFill>
        <p:spPr>
          <a:xfrm>
            <a:off x="3358575" y="1208500"/>
            <a:ext cx="5697198" cy="37753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p152"/>
          <p:cNvSpPr txBox="1">
            <a:spLocks noGrp="1"/>
          </p:cNvSpPr>
          <p:nvPr>
            <p:ph type="body" idx="1"/>
          </p:nvPr>
        </p:nvSpPr>
        <p:spPr>
          <a:xfrm>
            <a:off x="0" y="1157250"/>
            <a:ext cx="3395100" cy="3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Nom de domaine</a:t>
            </a:r>
            <a:endParaRPr sz="18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Routage couche 7 </a:t>
            </a:r>
            <a:endParaRPr sz="18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600">
                <a:solidFill>
                  <a:srgbClr val="000000"/>
                </a:solidFill>
              </a:rPr>
              <a:t>Route vers des service</a:t>
            </a:r>
            <a:endParaRPr sz="16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IP public =&gt; plusieurs services</a:t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15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Ingress Controller</a:t>
            </a:r>
            <a:endParaRPr/>
          </a:p>
        </p:txBody>
      </p:sp>
      <p:pic>
        <p:nvPicPr>
          <p:cNvPr id="1298" name="Google Shape;1298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9" name="Google Shape;1299;p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5000" y="1172053"/>
            <a:ext cx="7213989" cy="3775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15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Ingress Controller</a:t>
            </a:r>
            <a:endParaRPr/>
          </a:p>
        </p:txBody>
      </p:sp>
      <p:pic>
        <p:nvPicPr>
          <p:cNvPr id="1305" name="Google Shape;1305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6700" y="1157250"/>
            <a:ext cx="4125014" cy="395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7" name="Google Shape;1307;p154"/>
          <p:cNvSpPr txBox="1">
            <a:spLocks noGrp="1"/>
          </p:cNvSpPr>
          <p:nvPr>
            <p:ph type="body" idx="1"/>
          </p:nvPr>
        </p:nvSpPr>
        <p:spPr>
          <a:xfrm>
            <a:off x="0" y="1157250"/>
            <a:ext cx="4946700" cy="3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Ingress service expose l’ingress controller (nodePort ou Loadbalancer dans le cloud)</a:t>
            </a:r>
            <a:endParaRPr sz="18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Ingress Pods déployé sur tous les noeuds</a:t>
            </a:r>
            <a:endParaRPr sz="18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Ingress definie les routes vers les services </a:t>
            </a:r>
            <a:endParaRPr sz="1800">
              <a:solidFill>
                <a:srgbClr val="000000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Trafic transmit au service correspondent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5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Ingress Controller</a:t>
            </a:r>
            <a:endParaRPr/>
          </a:p>
        </p:txBody>
      </p:sp>
      <p:pic>
        <p:nvPicPr>
          <p:cNvPr id="1313" name="Google Shape;1313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4" name="Google Shape;1314;p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50" y="1188913"/>
            <a:ext cx="4125014" cy="39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5" name="Google Shape;1315;p1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7275" y="1278541"/>
            <a:ext cx="4501346" cy="3775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8"/>
          <p:cNvSpPr txBox="1"/>
          <p:nvPr/>
        </p:nvSpPr>
        <p:spPr>
          <a:xfrm>
            <a:off x="8737500" y="4763275"/>
            <a:ext cx="4065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450A1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89" name="Google Shape;2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8075" y="2035025"/>
            <a:ext cx="4827850" cy="28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8"/>
          <p:cNvSpPr txBox="1"/>
          <p:nvPr/>
        </p:nvSpPr>
        <p:spPr>
          <a:xfrm>
            <a:off x="345750" y="897300"/>
            <a:ext cx="8075100" cy="31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 sz="1800" b="1"/>
              <a:t>Docker daemon</a:t>
            </a:r>
            <a:r>
              <a:rPr lang="en" sz="1800"/>
              <a:t>: requêtes, images, conteneurs 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 sz="1800" b="1"/>
              <a:t>Docker client</a:t>
            </a:r>
            <a:r>
              <a:rPr lang="en" sz="1800"/>
              <a:t>: Interaction avec Docker daemon 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 sz="1800" b="1"/>
              <a:t>Docker Registry</a:t>
            </a:r>
            <a:r>
              <a:rPr lang="en" sz="1800"/>
              <a:t>: Stockage des images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91" name="Google Shape;291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80960" y="4139347"/>
            <a:ext cx="1463040" cy="1004154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8"/>
          <p:cNvSpPr txBox="1">
            <a:spLocks noGrp="1"/>
          </p:cNvSpPr>
          <p:nvPr>
            <p:ph type="title" idx="4294967295"/>
          </p:nvPr>
        </p:nvSpPr>
        <p:spPr>
          <a:xfrm>
            <a:off x="123000" y="2316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Architecture Docker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3425" y="0"/>
            <a:ext cx="1050575" cy="93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156"/>
          <p:cNvSpPr txBox="1">
            <a:spLocks noGrp="1"/>
          </p:cNvSpPr>
          <p:nvPr>
            <p:ph type="ctrTitle"/>
          </p:nvPr>
        </p:nvSpPr>
        <p:spPr>
          <a:xfrm>
            <a:off x="457200" y="1549525"/>
            <a:ext cx="55545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</a:t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15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Security</a:t>
            </a:r>
            <a:endParaRPr/>
          </a:p>
        </p:txBody>
      </p:sp>
      <p:pic>
        <p:nvPicPr>
          <p:cNvPr id="1326" name="Google Shape;1326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327" name="Google Shape;1327;p157"/>
          <p:cNvSpPr txBox="1">
            <a:spLocks noGrp="1"/>
          </p:cNvSpPr>
          <p:nvPr>
            <p:ph type="body" idx="1"/>
          </p:nvPr>
        </p:nvSpPr>
        <p:spPr>
          <a:xfrm>
            <a:off x="0" y="2166825"/>
            <a:ext cx="9144000" cy="28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</a:rPr>
              <a:t>               Qui peut y accéder?                                      </a:t>
            </a:r>
            <a:r>
              <a:rPr lang="en" sz="1800" b="1"/>
              <a:t>Qu’est-ce qu’il peut faire?</a:t>
            </a:r>
            <a:endParaRPr sz="1800" b="1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         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328" name="Google Shape;1328;p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2775" y="1252253"/>
            <a:ext cx="2838450" cy="838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9" name="Google Shape;1329;p157"/>
          <p:cNvCxnSpPr>
            <a:stCxn id="1327" idx="0"/>
            <a:endCxn id="1327" idx="2"/>
          </p:cNvCxnSpPr>
          <p:nvPr/>
        </p:nvCxnSpPr>
        <p:spPr>
          <a:xfrm>
            <a:off x="4572000" y="2166825"/>
            <a:ext cx="0" cy="286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5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Authentification</a:t>
            </a:r>
            <a:endParaRPr/>
          </a:p>
        </p:txBody>
      </p:sp>
      <p:pic>
        <p:nvPicPr>
          <p:cNvPr id="1335" name="Google Shape;1335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336" name="Google Shape;1336;p158"/>
          <p:cNvSpPr txBox="1">
            <a:spLocks noGrp="1"/>
          </p:cNvSpPr>
          <p:nvPr>
            <p:ph type="body" idx="1"/>
          </p:nvPr>
        </p:nvSpPr>
        <p:spPr>
          <a:xfrm>
            <a:off x="0" y="1164550"/>
            <a:ext cx="4946700" cy="3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Qui peut y accéder?  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Fichiers - Utilisateur et Mdp</a:t>
            </a:r>
            <a:endParaRPr sz="18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Fichiers - Utilisateur et Tokens</a:t>
            </a:r>
            <a:endParaRPr sz="18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Certificats  </a:t>
            </a:r>
            <a:endParaRPr sz="1800">
              <a:solidFill>
                <a:srgbClr val="000000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Authentification externe (LDAP, AD, etc…)</a:t>
            </a:r>
            <a:br>
              <a:rPr lang="en" sz="1800">
                <a:solidFill>
                  <a:srgbClr val="000000"/>
                </a:solidFill>
              </a:rPr>
            </a:b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Service Accounts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337" name="Google Shape;1337;p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8775" y="1772875"/>
            <a:ext cx="4133625" cy="263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p15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Accounts </a:t>
            </a:r>
            <a:endParaRPr/>
          </a:p>
        </p:txBody>
      </p:sp>
      <p:pic>
        <p:nvPicPr>
          <p:cNvPr id="1343" name="Google Shape;1343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344" name="Google Shape;1344;p159"/>
          <p:cNvSpPr txBox="1">
            <a:spLocks noGrp="1"/>
          </p:cNvSpPr>
          <p:nvPr>
            <p:ph type="body" idx="1"/>
          </p:nvPr>
        </p:nvSpPr>
        <p:spPr>
          <a:xfrm>
            <a:off x="192400" y="1305175"/>
            <a:ext cx="7151700" cy="3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Utilisateurs: Ne se crée pas avec Kubectl</a:t>
            </a:r>
            <a:endParaRPr sz="18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Service accounts: Objet Kubernetes lié à une autre ressource </a:t>
            </a:r>
            <a:endParaRPr sz="18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</p:txBody>
      </p:sp>
      <p:pic>
        <p:nvPicPr>
          <p:cNvPr id="1345" name="Google Shape;1345;p159"/>
          <p:cNvPicPr preferRelativeResize="0"/>
          <p:nvPr/>
        </p:nvPicPr>
        <p:blipFill rotWithShape="1">
          <a:blip r:embed="rId4">
            <a:alphaModFix/>
          </a:blip>
          <a:srcRect l="18580" t="6734" r="18774" b="12808"/>
          <a:stretch/>
        </p:blipFill>
        <p:spPr>
          <a:xfrm>
            <a:off x="7344225" y="3078725"/>
            <a:ext cx="1342575" cy="17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p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4225" y="1305175"/>
            <a:ext cx="1342575" cy="134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16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Accounts </a:t>
            </a:r>
            <a:endParaRPr/>
          </a:p>
        </p:txBody>
      </p:sp>
      <p:pic>
        <p:nvPicPr>
          <p:cNvPr id="1352" name="Google Shape;1352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353" name="Google Shape;1353;p160"/>
          <p:cNvSpPr txBox="1">
            <a:spLocks noGrp="1"/>
          </p:cNvSpPr>
          <p:nvPr>
            <p:ph type="body" idx="1"/>
          </p:nvPr>
        </p:nvSpPr>
        <p:spPr>
          <a:xfrm>
            <a:off x="0" y="1142375"/>
            <a:ext cx="5793000" cy="3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</a:rPr>
              <a:t>Service accounts</a:t>
            </a:r>
            <a:endParaRPr sz="1800" b="1">
              <a:solidFill>
                <a:srgbClr val="000000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Donner une identité à un pod ou à un service 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</p:txBody>
      </p:sp>
      <p:pic>
        <p:nvPicPr>
          <p:cNvPr id="1354" name="Google Shape;1354;p160"/>
          <p:cNvPicPr preferRelativeResize="0"/>
          <p:nvPr/>
        </p:nvPicPr>
        <p:blipFill rotWithShape="1">
          <a:blip r:embed="rId4">
            <a:alphaModFix/>
          </a:blip>
          <a:srcRect l="18580" t="6734" r="18774" b="12808"/>
          <a:stretch/>
        </p:blipFill>
        <p:spPr>
          <a:xfrm>
            <a:off x="2003938" y="2434900"/>
            <a:ext cx="1342575" cy="172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5" name="Google Shape;1355;p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5300" y="1426700"/>
            <a:ext cx="2908395" cy="1339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6" name="Google Shape;1356;p160"/>
          <p:cNvPicPr preferRelativeResize="0"/>
          <p:nvPr/>
        </p:nvPicPr>
        <p:blipFill rotWithShape="1">
          <a:blip r:embed="rId6">
            <a:alphaModFix/>
          </a:blip>
          <a:srcRect b="7063"/>
          <a:stretch/>
        </p:blipFill>
        <p:spPr>
          <a:xfrm>
            <a:off x="5985303" y="2803175"/>
            <a:ext cx="2898125" cy="2102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16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TLS </a:t>
            </a:r>
            <a:endParaRPr/>
          </a:p>
        </p:txBody>
      </p:sp>
      <p:pic>
        <p:nvPicPr>
          <p:cNvPr id="1362" name="Google Shape;1362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3" name="Google Shape;1363;p161"/>
          <p:cNvPicPr preferRelativeResize="0"/>
          <p:nvPr/>
        </p:nvPicPr>
        <p:blipFill rotWithShape="1">
          <a:blip r:embed="rId4">
            <a:alphaModFix/>
          </a:blip>
          <a:srcRect t="13404"/>
          <a:stretch/>
        </p:blipFill>
        <p:spPr>
          <a:xfrm>
            <a:off x="976450" y="1823925"/>
            <a:ext cx="7191099" cy="32693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4" name="Google Shape;1364;p161"/>
          <p:cNvSpPr txBox="1"/>
          <p:nvPr/>
        </p:nvSpPr>
        <p:spPr>
          <a:xfrm>
            <a:off x="0" y="11527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Connexion non-cryptée </a:t>
            </a:r>
            <a:endParaRPr sz="18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16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TLS</a:t>
            </a:r>
            <a:endParaRPr/>
          </a:p>
        </p:txBody>
      </p:sp>
      <p:pic>
        <p:nvPicPr>
          <p:cNvPr id="1370" name="Google Shape;1370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371" name="Google Shape;1371;p162"/>
          <p:cNvSpPr txBox="1"/>
          <p:nvPr/>
        </p:nvSpPr>
        <p:spPr>
          <a:xfrm>
            <a:off x="0" y="11527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Cryptage symétrique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1372" name="Google Shape;1372;p162"/>
          <p:cNvPicPr preferRelativeResize="0"/>
          <p:nvPr/>
        </p:nvPicPr>
        <p:blipFill rotWithShape="1">
          <a:blip r:embed="rId4">
            <a:alphaModFix/>
          </a:blip>
          <a:srcRect t="19393"/>
          <a:stretch/>
        </p:blipFill>
        <p:spPr>
          <a:xfrm>
            <a:off x="1149000" y="1875025"/>
            <a:ext cx="6846001" cy="277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6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TLS</a:t>
            </a:r>
            <a:endParaRPr/>
          </a:p>
        </p:txBody>
      </p:sp>
      <p:pic>
        <p:nvPicPr>
          <p:cNvPr id="1378" name="Google Shape;1378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379" name="Google Shape;1379;p163"/>
          <p:cNvSpPr txBox="1"/>
          <p:nvPr/>
        </p:nvSpPr>
        <p:spPr>
          <a:xfrm>
            <a:off x="0" y="11527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Cryptage asymétrique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1380" name="Google Shape;1380;p163"/>
          <p:cNvPicPr preferRelativeResize="0"/>
          <p:nvPr/>
        </p:nvPicPr>
        <p:blipFill rotWithShape="1">
          <a:blip r:embed="rId4">
            <a:alphaModFix/>
          </a:blip>
          <a:srcRect t="19568"/>
          <a:stretch/>
        </p:blipFill>
        <p:spPr>
          <a:xfrm>
            <a:off x="1148549" y="1882300"/>
            <a:ext cx="6846900" cy="276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16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TLS</a:t>
            </a:r>
            <a:endParaRPr/>
          </a:p>
        </p:txBody>
      </p:sp>
      <p:pic>
        <p:nvPicPr>
          <p:cNvPr id="1386" name="Google Shape;1386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164"/>
          <p:cNvSpPr txBox="1"/>
          <p:nvPr/>
        </p:nvSpPr>
        <p:spPr>
          <a:xfrm>
            <a:off x="0" y="1152725"/>
            <a:ext cx="6040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Cryptage asymétrique: Example SSH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1388" name="Google Shape;1388;p164"/>
          <p:cNvPicPr preferRelativeResize="0"/>
          <p:nvPr/>
        </p:nvPicPr>
        <p:blipFill rotWithShape="1">
          <a:blip r:embed="rId4">
            <a:alphaModFix/>
          </a:blip>
          <a:srcRect l="2403" r="3327" b="3166"/>
          <a:stretch/>
        </p:blipFill>
        <p:spPr>
          <a:xfrm>
            <a:off x="5610400" y="2051300"/>
            <a:ext cx="3178525" cy="21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9" name="Google Shape;1389;p1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209600"/>
            <a:ext cx="35242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0" name="Google Shape;1390;p1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4646475"/>
            <a:ext cx="8601075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1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2775" y="1858438"/>
            <a:ext cx="1556100" cy="155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2" name="Google Shape;1392;p164"/>
          <p:cNvPicPr preferRelativeResize="0"/>
          <p:nvPr/>
        </p:nvPicPr>
        <p:blipFill rotWithShape="1">
          <a:blip r:embed="rId8">
            <a:alphaModFix/>
          </a:blip>
          <a:srcRect t="24008" b="23248"/>
          <a:stretch/>
        </p:blipFill>
        <p:spPr>
          <a:xfrm>
            <a:off x="1630213" y="2853400"/>
            <a:ext cx="1050575" cy="554106"/>
          </a:xfrm>
          <a:prstGeom prst="rect">
            <a:avLst/>
          </a:prstGeom>
          <a:noFill/>
          <a:ln>
            <a:noFill/>
          </a:ln>
        </p:spPr>
      </p:pic>
      <p:sp>
        <p:nvSpPr>
          <p:cNvPr id="1393" name="Google Shape;1393;p164"/>
          <p:cNvSpPr txBox="1"/>
          <p:nvPr/>
        </p:nvSpPr>
        <p:spPr>
          <a:xfrm>
            <a:off x="1597513" y="2453200"/>
            <a:ext cx="111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Private Key</a:t>
            </a:r>
            <a:endParaRPr/>
          </a:p>
        </p:txBody>
      </p:sp>
      <p:cxnSp>
        <p:nvCxnSpPr>
          <p:cNvPr id="1394" name="Google Shape;1394;p164"/>
          <p:cNvCxnSpPr/>
          <p:nvPr/>
        </p:nvCxnSpPr>
        <p:spPr>
          <a:xfrm>
            <a:off x="2680788" y="3108251"/>
            <a:ext cx="2929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395" name="Google Shape;1395;p164"/>
          <p:cNvPicPr preferRelativeResize="0"/>
          <p:nvPr/>
        </p:nvPicPr>
        <p:blipFill rotWithShape="1">
          <a:blip r:embed="rId9">
            <a:alphaModFix/>
          </a:blip>
          <a:srcRect t="23920" b="22555"/>
          <a:stretch/>
        </p:blipFill>
        <p:spPr>
          <a:xfrm>
            <a:off x="342825" y="3293550"/>
            <a:ext cx="1116000" cy="5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6" name="Google Shape;1396;p164"/>
          <p:cNvSpPr txBox="1"/>
          <p:nvPr/>
        </p:nvSpPr>
        <p:spPr>
          <a:xfrm>
            <a:off x="342825" y="3809400"/>
            <a:ext cx="111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 Key</a:t>
            </a:r>
            <a:endParaRPr/>
          </a:p>
        </p:txBody>
      </p:sp>
      <p:cxnSp>
        <p:nvCxnSpPr>
          <p:cNvPr id="1397" name="Google Shape;1397;p164"/>
          <p:cNvCxnSpPr>
            <a:stCxn id="1396" idx="1"/>
            <a:endCxn id="1389" idx="1"/>
          </p:cNvCxnSpPr>
          <p:nvPr/>
        </p:nvCxnSpPr>
        <p:spPr>
          <a:xfrm flipH="1">
            <a:off x="152325" y="4009500"/>
            <a:ext cx="190500" cy="4287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p16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TLS</a:t>
            </a:r>
            <a:endParaRPr/>
          </a:p>
        </p:txBody>
      </p:sp>
      <p:pic>
        <p:nvPicPr>
          <p:cNvPr id="1403" name="Google Shape;1403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404" name="Google Shape;1404;p165"/>
          <p:cNvSpPr txBox="1"/>
          <p:nvPr/>
        </p:nvSpPr>
        <p:spPr>
          <a:xfrm>
            <a:off x="0" y="1152725"/>
            <a:ext cx="6040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Cryptage asymétrique: Example HTTP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1405" name="Google Shape;1405;p165"/>
          <p:cNvPicPr preferRelativeResize="0"/>
          <p:nvPr/>
        </p:nvPicPr>
        <p:blipFill rotWithShape="1">
          <a:blip r:embed="rId4">
            <a:alphaModFix/>
          </a:blip>
          <a:srcRect l="2403" r="3327" b="3166"/>
          <a:stretch/>
        </p:blipFill>
        <p:spPr>
          <a:xfrm>
            <a:off x="5610400" y="2051300"/>
            <a:ext cx="3178525" cy="21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6" name="Google Shape;1406;p1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775" y="2319150"/>
            <a:ext cx="1556100" cy="1556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7" name="Google Shape;1407;p165"/>
          <p:cNvCxnSpPr/>
          <p:nvPr/>
        </p:nvCxnSpPr>
        <p:spPr>
          <a:xfrm>
            <a:off x="1554150" y="3086100"/>
            <a:ext cx="4056000" cy="22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408" name="Google Shape;1408;p165"/>
          <p:cNvPicPr preferRelativeResize="0"/>
          <p:nvPr/>
        </p:nvPicPr>
        <p:blipFill rotWithShape="1">
          <a:blip r:embed="rId6">
            <a:alphaModFix/>
          </a:blip>
          <a:srcRect l="42327" t="37568" r="43186" b="38964"/>
          <a:stretch/>
        </p:blipFill>
        <p:spPr>
          <a:xfrm>
            <a:off x="7149425" y="4260000"/>
            <a:ext cx="569850" cy="599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9" name="Google Shape;1409;p165"/>
          <p:cNvSpPr txBox="1"/>
          <p:nvPr/>
        </p:nvSpPr>
        <p:spPr>
          <a:xfrm>
            <a:off x="1554150" y="2653000"/>
            <a:ext cx="111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9"/>
          <p:cNvSpPr txBox="1">
            <a:spLocks noGrp="1"/>
          </p:cNvSpPr>
          <p:nvPr>
            <p:ph type="body" idx="1"/>
          </p:nvPr>
        </p:nvSpPr>
        <p:spPr>
          <a:xfrm>
            <a:off x="590950" y="804350"/>
            <a:ext cx="7899600" cy="3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800" b="1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Installation de Docker-CE</a:t>
            </a:r>
            <a:endParaRPr sz="1800" b="1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b="1" dirty="0">
              <a:solidFill>
                <a:srgbClr val="0070C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000000"/>
                </a:solidFill>
              </a:rPr>
              <a:t># curl -fsSL https://get.docker.com -o get-docker.sh</a:t>
            </a:r>
            <a:endParaRPr i="1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i="1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000000"/>
                </a:solidFill>
              </a:rPr>
              <a:t># sudo sh get-docker.sh</a:t>
            </a:r>
            <a:endParaRPr i="1" dirty="0">
              <a:solidFill>
                <a:srgbClr val="000000"/>
              </a:solidFill>
            </a:endParaRPr>
          </a:p>
          <a:p>
            <a:pPr marL="6350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800"/>
              <a:buNone/>
            </a:pPr>
            <a:endParaRPr sz="1800" b="1" dirty="0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0960" y="4139347"/>
            <a:ext cx="1463040" cy="100415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9"/>
          <p:cNvSpPr txBox="1">
            <a:spLocks noGrp="1"/>
          </p:cNvSpPr>
          <p:nvPr>
            <p:ph type="title"/>
          </p:nvPr>
        </p:nvSpPr>
        <p:spPr>
          <a:xfrm>
            <a:off x="123000" y="231638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Installation Docker</a:t>
            </a:r>
            <a:endParaRPr/>
          </a:p>
        </p:txBody>
      </p:sp>
      <p:pic>
        <p:nvPicPr>
          <p:cNvPr id="302" name="Google Shape;30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4500" y="2360200"/>
            <a:ext cx="5715000" cy="24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3425" y="0"/>
            <a:ext cx="1050575" cy="93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16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TLS - Certificats</a:t>
            </a:r>
            <a:endParaRPr/>
          </a:p>
        </p:txBody>
      </p:sp>
      <p:pic>
        <p:nvPicPr>
          <p:cNvPr id="1415" name="Google Shape;1415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6" name="Google Shape;1416;p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863" y="1479450"/>
            <a:ext cx="4660249" cy="326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7" name="Google Shape;1417;p1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7100" y="1762725"/>
            <a:ext cx="4070025" cy="270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8" name="Google Shape;1418;p1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77050" y="3737374"/>
            <a:ext cx="726925" cy="50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16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TLS - CA</a:t>
            </a:r>
            <a:endParaRPr/>
          </a:p>
        </p:txBody>
      </p:sp>
      <p:pic>
        <p:nvPicPr>
          <p:cNvPr id="1424" name="Google Shape;1424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5" name="Google Shape;1425;p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688" y="1334199"/>
            <a:ext cx="7426625" cy="338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p16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TLS - CA - CSR</a:t>
            </a:r>
            <a:endParaRPr/>
          </a:p>
        </p:txBody>
      </p:sp>
      <p:pic>
        <p:nvPicPr>
          <p:cNvPr id="1431" name="Google Shape;1431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2" name="Google Shape;1432;p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8353" y="1147175"/>
            <a:ext cx="5547285" cy="396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3" name="Google Shape;1433;p1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175" y="1394050"/>
            <a:ext cx="1556100" cy="155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4" name="Google Shape;1434;p168"/>
          <p:cNvPicPr preferRelativeResize="0"/>
          <p:nvPr/>
        </p:nvPicPr>
        <p:blipFill rotWithShape="1">
          <a:blip r:embed="rId6">
            <a:alphaModFix/>
          </a:blip>
          <a:srcRect l="6318" t="2345" r="7837" b="1914"/>
          <a:stretch/>
        </p:blipFill>
        <p:spPr>
          <a:xfrm>
            <a:off x="392250" y="2997300"/>
            <a:ext cx="1013875" cy="1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16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TLS - Connexion</a:t>
            </a:r>
            <a:endParaRPr/>
          </a:p>
        </p:txBody>
      </p:sp>
      <p:pic>
        <p:nvPicPr>
          <p:cNvPr id="1440" name="Google Shape;1440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1" name="Google Shape;1441;p169"/>
          <p:cNvPicPr preferRelativeResize="0"/>
          <p:nvPr/>
        </p:nvPicPr>
        <p:blipFill rotWithShape="1">
          <a:blip r:embed="rId4">
            <a:alphaModFix/>
          </a:blip>
          <a:srcRect t="1841" b="2253"/>
          <a:stretch/>
        </p:blipFill>
        <p:spPr>
          <a:xfrm>
            <a:off x="1565212" y="1230150"/>
            <a:ext cx="6013575" cy="381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17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Kubernetes TLS</a:t>
            </a:r>
            <a:endParaRPr/>
          </a:p>
        </p:txBody>
      </p:sp>
      <p:pic>
        <p:nvPicPr>
          <p:cNvPr id="1447" name="Google Shape;1447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8" name="Google Shape;1448;p170"/>
          <p:cNvPicPr preferRelativeResize="0"/>
          <p:nvPr/>
        </p:nvPicPr>
        <p:blipFill rotWithShape="1">
          <a:blip r:embed="rId4">
            <a:alphaModFix/>
          </a:blip>
          <a:srcRect l="4707" r="2451"/>
          <a:stretch/>
        </p:blipFill>
        <p:spPr>
          <a:xfrm>
            <a:off x="1057487" y="1192850"/>
            <a:ext cx="7029025" cy="387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17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Kubernetes TLS</a:t>
            </a:r>
            <a:endParaRPr/>
          </a:p>
        </p:txBody>
      </p:sp>
      <p:pic>
        <p:nvPicPr>
          <p:cNvPr id="1454" name="Google Shape;1454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5" name="Google Shape;1455;p171"/>
          <p:cNvPicPr preferRelativeResize="0"/>
          <p:nvPr/>
        </p:nvPicPr>
        <p:blipFill rotWithShape="1">
          <a:blip r:embed="rId4">
            <a:alphaModFix/>
          </a:blip>
          <a:srcRect t="1516"/>
          <a:stretch/>
        </p:blipFill>
        <p:spPr>
          <a:xfrm>
            <a:off x="597975" y="1265525"/>
            <a:ext cx="7948052" cy="371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17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Kubernetes PKI</a:t>
            </a:r>
            <a:endParaRPr/>
          </a:p>
        </p:txBody>
      </p:sp>
      <p:pic>
        <p:nvPicPr>
          <p:cNvPr id="1461" name="Google Shape;1461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2" name="Google Shape;1462;p172"/>
          <p:cNvPicPr preferRelativeResize="0"/>
          <p:nvPr/>
        </p:nvPicPr>
        <p:blipFill rotWithShape="1">
          <a:blip r:embed="rId4">
            <a:alphaModFix/>
          </a:blip>
          <a:srcRect t="11660"/>
          <a:stretch/>
        </p:blipFill>
        <p:spPr>
          <a:xfrm>
            <a:off x="1636550" y="1698463"/>
            <a:ext cx="4015875" cy="337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3" name="Google Shape;1463;p1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6550" y="1169225"/>
            <a:ext cx="4532870" cy="52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4" name="Google Shape;1464;p172"/>
          <p:cNvPicPr preferRelativeResize="0"/>
          <p:nvPr/>
        </p:nvPicPr>
        <p:blipFill rotWithShape="1">
          <a:blip r:embed="rId6">
            <a:alphaModFix/>
          </a:blip>
          <a:srcRect t="576"/>
          <a:stretch/>
        </p:blipFill>
        <p:spPr>
          <a:xfrm>
            <a:off x="5652425" y="1698475"/>
            <a:ext cx="1855050" cy="3374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5" name="Google Shape;1465;p172"/>
          <p:cNvCxnSpPr/>
          <p:nvPr/>
        </p:nvCxnSpPr>
        <p:spPr>
          <a:xfrm>
            <a:off x="5535750" y="1694775"/>
            <a:ext cx="7500" cy="336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66" name="Google Shape;1466;p1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69425" y="1169225"/>
            <a:ext cx="1338050" cy="52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17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Kubernetes CSR</a:t>
            </a:r>
            <a:endParaRPr/>
          </a:p>
        </p:txBody>
      </p:sp>
      <p:pic>
        <p:nvPicPr>
          <p:cNvPr id="1472" name="Google Shape;1472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3" name="Google Shape;1473;p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3600" y="1269050"/>
            <a:ext cx="3743675" cy="26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4" name="Google Shape;1474;p173"/>
          <p:cNvSpPr txBox="1"/>
          <p:nvPr/>
        </p:nvSpPr>
        <p:spPr>
          <a:xfrm>
            <a:off x="0" y="1614425"/>
            <a:ext cx="5313600" cy="13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openssl genrsa -out myuser.key 2048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openssl req -new -key myuser.key -out myuser.csr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cat </a:t>
            </a:r>
            <a:r>
              <a:rPr lang="en" sz="1800">
                <a:solidFill>
                  <a:schemeClr val="dk1"/>
                </a:solidFill>
              </a:rPr>
              <a:t>myuser.csr | base64 | tr -d "\n"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1475" name="Google Shape;1475;p173"/>
          <p:cNvSpPr txBox="1"/>
          <p:nvPr/>
        </p:nvSpPr>
        <p:spPr>
          <a:xfrm>
            <a:off x="0" y="1152725"/>
            <a:ext cx="6040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Générer la clé et la CSR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1476" name="Google Shape;1476;p173"/>
          <p:cNvSpPr txBox="1"/>
          <p:nvPr/>
        </p:nvSpPr>
        <p:spPr>
          <a:xfrm>
            <a:off x="0" y="2679325"/>
            <a:ext cx="8814300" cy="26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Signer la CSR</a:t>
            </a:r>
            <a:endParaRPr sz="18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kubectl create -f csr.yml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kubectl certificate approve myuser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Récupérer la CRT</a:t>
            </a:r>
            <a:endParaRPr sz="18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kubectl get csr myuser -o yaml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kubectl get csr myuser -o jsonpath='{.status.certificate}'| base64 -d &gt; myuser.crt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17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Kubeconfig</a:t>
            </a:r>
            <a:endParaRPr/>
          </a:p>
        </p:txBody>
      </p:sp>
      <p:pic>
        <p:nvPicPr>
          <p:cNvPr id="1482" name="Google Shape;1482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3" name="Google Shape;1483;p174"/>
          <p:cNvPicPr preferRelativeResize="0"/>
          <p:nvPr/>
        </p:nvPicPr>
        <p:blipFill rotWithShape="1">
          <a:blip r:embed="rId4">
            <a:alphaModFix/>
          </a:blip>
          <a:srcRect b="4150"/>
          <a:stretch/>
        </p:blipFill>
        <p:spPr>
          <a:xfrm>
            <a:off x="1547800" y="3166275"/>
            <a:ext cx="6048375" cy="182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4" name="Google Shape;1484;p174"/>
          <p:cNvPicPr preferRelativeResize="0"/>
          <p:nvPr/>
        </p:nvPicPr>
        <p:blipFill rotWithShape="1">
          <a:blip r:embed="rId5">
            <a:alphaModFix/>
          </a:blip>
          <a:srcRect l="7019"/>
          <a:stretch/>
        </p:blipFill>
        <p:spPr>
          <a:xfrm>
            <a:off x="2836751" y="1222075"/>
            <a:ext cx="3470475" cy="194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17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Kubeconfig</a:t>
            </a:r>
            <a:endParaRPr/>
          </a:p>
        </p:txBody>
      </p:sp>
      <p:pic>
        <p:nvPicPr>
          <p:cNvPr id="1490" name="Google Shape;1490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1" name="Google Shape;1491;p175"/>
          <p:cNvPicPr preferRelativeResize="0"/>
          <p:nvPr/>
        </p:nvPicPr>
        <p:blipFill rotWithShape="1">
          <a:blip r:embed="rId4">
            <a:alphaModFix/>
          </a:blip>
          <a:srcRect l="7019"/>
          <a:stretch/>
        </p:blipFill>
        <p:spPr>
          <a:xfrm>
            <a:off x="5216313" y="1403788"/>
            <a:ext cx="3470475" cy="19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2" name="Google Shape;1492;p1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8463" y="3525038"/>
            <a:ext cx="3686175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3" name="Google Shape;1493;p175"/>
          <p:cNvSpPr txBox="1"/>
          <p:nvPr/>
        </p:nvSpPr>
        <p:spPr>
          <a:xfrm>
            <a:off x="979500" y="4629950"/>
            <a:ext cx="195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$HOME/.kube/config</a:t>
            </a:r>
            <a:endParaRPr b="1"/>
          </a:p>
        </p:txBody>
      </p:sp>
      <p:pic>
        <p:nvPicPr>
          <p:cNvPr id="1494" name="Google Shape;1494;p175"/>
          <p:cNvPicPr preferRelativeResize="0"/>
          <p:nvPr/>
        </p:nvPicPr>
        <p:blipFill rotWithShape="1">
          <a:blip r:embed="rId6">
            <a:alphaModFix/>
          </a:blip>
          <a:srcRect t="1613"/>
          <a:stretch/>
        </p:blipFill>
        <p:spPr>
          <a:xfrm>
            <a:off x="218000" y="1385425"/>
            <a:ext cx="3478400" cy="3244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0960" y="4139347"/>
            <a:ext cx="1463040" cy="1004154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 txBox="1">
            <a:spLocks noGrp="1"/>
          </p:cNvSpPr>
          <p:nvPr>
            <p:ph type="title"/>
          </p:nvPr>
        </p:nvSpPr>
        <p:spPr>
          <a:xfrm>
            <a:off x="123000" y="231638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Workflow Docker</a:t>
            </a:r>
            <a:endParaRPr/>
          </a:p>
        </p:txBody>
      </p:sp>
      <p:pic>
        <p:nvPicPr>
          <p:cNvPr id="311" name="Google Shape;31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2863" y="2974729"/>
            <a:ext cx="5558275" cy="135895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50"/>
          <p:cNvSpPr txBox="1"/>
          <p:nvPr/>
        </p:nvSpPr>
        <p:spPr>
          <a:xfrm>
            <a:off x="345750" y="897300"/>
            <a:ext cx="8075100" cy="21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 sz="1800" b="1"/>
              <a:t>Dockerfile</a:t>
            </a:r>
            <a:r>
              <a:rPr lang="en" sz="1800"/>
              <a:t>: Fichier qui définit l’image à créer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 sz="1800" b="1"/>
              <a:t>Docker image</a:t>
            </a:r>
            <a:r>
              <a:rPr lang="en" sz="1800"/>
              <a:t>: L’image de l’application à conteneurisé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erriweather"/>
              <a:buChar char="●"/>
            </a:pPr>
            <a:r>
              <a:rPr lang="en" sz="1800" b="1"/>
              <a:t>Docker container</a:t>
            </a:r>
            <a:r>
              <a:rPr lang="en" sz="1800"/>
              <a:t>: L’application en état d'exécution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13" name="Google Shape;31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3425" y="0"/>
            <a:ext cx="1050575" cy="93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17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Kubeconfig</a:t>
            </a:r>
            <a:endParaRPr/>
          </a:p>
        </p:txBody>
      </p:sp>
      <p:pic>
        <p:nvPicPr>
          <p:cNvPr id="1500" name="Google Shape;1500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1" name="Google Shape;1501;p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2101" y="1406125"/>
            <a:ext cx="5271850" cy="333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2" name="Google Shape;1502;p1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600" y="1494200"/>
            <a:ext cx="3586450" cy="31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7" name="Google Shape;1507;p17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Kubeconfig - Certificats</a:t>
            </a:r>
            <a:endParaRPr/>
          </a:p>
        </p:txBody>
      </p:sp>
      <p:pic>
        <p:nvPicPr>
          <p:cNvPr id="1508" name="Google Shape;1508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9" name="Google Shape;1509;p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8700" y="1215778"/>
            <a:ext cx="5316957" cy="3775321"/>
          </a:xfrm>
          <a:prstGeom prst="rect">
            <a:avLst/>
          </a:prstGeom>
          <a:noFill/>
          <a:ln>
            <a:noFill/>
          </a:ln>
        </p:spPr>
      </p:pic>
      <p:sp>
        <p:nvSpPr>
          <p:cNvPr id="1510" name="Google Shape;1510;p177"/>
          <p:cNvSpPr txBox="1">
            <a:spLocks noGrp="1"/>
          </p:cNvSpPr>
          <p:nvPr>
            <p:ph type="body" idx="1"/>
          </p:nvPr>
        </p:nvSpPr>
        <p:spPr>
          <a:xfrm>
            <a:off x="0" y="1164550"/>
            <a:ext cx="3530100" cy="3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/>
            </a:r>
            <a:br>
              <a:rPr lang="en" sz="1800" b="1"/>
            </a:b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Chemin du CA</a:t>
            </a: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IP du de l’apiserver</a:t>
            </a:r>
            <a:endParaRPr sz="1800">
              <a:solidFill>
                <a:srgbClr val="000000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/>
            </a:r>
            <a:br>
              <a:rPr lang="en" sz="1800">
                <a:solidFill>
                  <a:srgbClr val="000000"/>
                </a:solidFill>
              </a:rPr>
            </a:b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/>
            </a:r>
            <a:br>
              <a:rPr lang="en" sz="1800">
                <a:solidFill>
                  <a:srgbClr val="000000"/>
                </a:solidFill>
              </a:rPr>
            </a:b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Chemin des clés utilisateurs</a:t>
            </a:r>
            <a:endParaRPr sz="1800">
              <a:solidFill>
                <a:srgbClr val="000000"/>
              </a:solidFill>
            </a:endParaRPr>
          </a:p>
        </p:txBody>
      </p:sp>
      <p:cxnSp>
        <p:nvCxnSpPr>
          <p:cNvPr id="1511" name="Google Shape;1511;p177"/>
          <p:cNvCxnSpPr/>
          <p:nvPr/>
        </p:nvCxnSpPr>
        <p:spPr>
          <a:xfrm>
            <a:off x="2161000" y="2257225"/>
            <a:ext cx="1716900" cy="14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12" name="Google Shape;1512;p177"/>
          <p:cNvCxnSpPr/>
          <p:nvPr/>
        </p:nvCxnSpPr>
        <p:spPr>
          <a:xfrm>
            <a:off x="2528025" y="2535450"/>
            <a:ext cx="1350000" cy="6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13" name="Google Shape;1513;p177"/>
          <p:cNvCxnSpPr/>
          <p:nvPr/>
        </p:nvCxnSpPr>
        <p:spPr>
          <a:xfrm>
            <a:off x="3420500" y="4715650"/>
            <a:ext cx="479700" cy="5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514" name="Google Shape;1514;p1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9875" y="2664275"/>
            <a:ext cx="2397350" cy="19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5" name="Google Shape;1515;p177"/>
          <p:cNvSpPr/>
          <p:nvPr/>
        </p:nvSpPr>
        <p:spPr>
          <a:xfrm>
            <a:off x="3944575" y="2649450"/>
            <a:ext cx="2397300" cy="192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17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Autorisation</a:t>
            </a:r>
            <a:endParaRPr/>
          </a:p>
        </p:txBody>
      </p:sp>
      <p:pic>
        <p:nvPicPr>
          <p:cNvPr id="1521" name="Google Shape;1521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522" name="Google Shape;1522;p178"/>
          <p:cNvSpPr txBox="1">
            <a:spLocks noGrp="1"/>
          </p:cNvSpPr>
          <p:nvPr>
            <p:ph type="body" idx="1"/>
          </p:nvPr>
        </p:nvSpPr>
        <p:spPr>
          <a:xfrm>
            <a:off x="0" y="1164550"/>
            <a:ext cx="4699500" cy="3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/>
              <a:t>Qu’est-ce qu’il peut faire?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RBAC (Role)</a:t>
            </a:r>
            <a:endParaRPr sz="18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ABAC (Attribut)</a:t>
            </a:r>
            <a:endParaRPr sz="18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Node Authorization  </a:t>
            </a:r>
            <a:endParaRPr sz="1800">
              <a:solidFill>
                <a:srgbClr val="000000"/>
              </a:solidFill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Webhook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523" name="Google Shape;1523;p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2800" y="2026888"/>
            <a:ext cx="4534001" cy="215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17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Autorisation</a:t>
            </a:r>
            <a:endParaRPr/>
          </a:p>
        </p:txBody>
      </p:sp>
      <p:pic>
        <p:nvPicPr>
          <p:cNvPr id="1529" name="Google Shape;1529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530" name="Google Shape;1530;p179"/>
          <p:cNvSpPr txBox="1">
            <a:spLocks noGrp="1"/>
          </p:cNvSpPr>
          <p:nvPr>
            <p:ph type="body" idx="1"/>
          </p:nvPr>
        </p:nvSpPr>
        <p:spPr>
          <a:xfrm>
            <a:off x="0" y="1164550"/>
            <a:ext cx="4699500" cy="3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</a:rPr>
              <a:t>ABAC (Attribut)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531" name="Google Shape;1531;p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" y="3766775"/>
            <a:ext cx="8915400" cy="98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2" name="Google Shape;1532;p1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950" y="1521196"/>
            <a:ext cx="1050575" cy="1050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Google Shape;1533;p1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950" y="2578171"/>
            <a:ext cx="1050575" cy="1050559"/>
          </a:xfrm>
          <a:prstGeom prst="rect">
            <a:avLst/>
          </a:prstGeom>
          <a:noFill/>
          <a:ln>
            <a:noFill/>
          </a:ln>
        </p:spPr>
      </p:pic>
      <p:sp>
        <p:nvSpPr>
          <p:cNvPr id="1534" name="Google Shape;1534;p179"/>
          <p:cNvSpPr txBox="1"/>
          <p:nvPr/>
        </p:nvSpPr>
        <p:spPr>
          <a:xfrm>
            <a:off x="1707200" y="1845825"/>
            <a:ext cx="420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dev-user</a:t>
            </a:r>
            <a:endParaRPr/>
          </a:p>
        </p:txBody>
      </p:sp>
      <p:sp>
        <p:nvSpPr>
          <p:cNvPr id="1535" name="Google Shape;1535;p179"/>
          <p:cNvSpPr txBox="1"/>
          <p:nvPr/>
        </p:nvSpPr>
        <p:spPr>
          <a:xfrm>
            <a:off x="1628575" y="3029575"/>
            <a:ext cx="420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dev-user-2</a:t>
            </a:r>
            <a:endParaRPr/>
          </a:p>
        </p:txBody>
      </p:sp>
      <p:sp>
        <p:nvSpPr>
          <p:cNvPr id="1536" name="Google Shape;1536;p179"/>
          <p:cNvSpPr txBox="1"/>
          <p:nvPr/>
        </p:nvSpPr>
        <p:spPr>
          <a:xfrm>
            <a:off x="4827300" y="1630825"/>
            <a:ext cx="4202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Voir des pods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Créer des pods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Supprimer des pods</a:t>
            </a:r>
            <a:endParaRPr/>
          </a:p>
        </p:txBody>
      </p:sp>
      <p:sp>
        <p:nvSpPr>
          <p:cNvPr id="1537" name="Google Shape;1537;p179"/>
          <p:cNvSpPr txBox="1"/>
          <p:nvPr/>
        </p:nvSpPr>
        <p:spPr>
          <a:xfrm>
            <a:off x="4827300" y="2814025"/>
            <a:ext cx="4202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Voir des pods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Créer des pods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Supprimer des pods</a:t>
            </a:r>
            <a:endParaRPr/>
          </a:p>
        </p:txBody>
      </p:sp>
      <p:cxnSp>
        <p:nvCxnSpPr>
          <p:cNvPr id="1538" name="Google Shape;1538;p179"/>
          <p:cNvCxnSpPr>
            <a:stCxn id="1536" idx="1"/>
          </p:cNvCxnSpPr>
          <p:nvPr/>
        </p:nvCxnSpPr>
        <p:spPr>
          <a:xfrm flipH="1">
            <a:off x="2736000" y="2046475"/>
            <a:ext cx="20913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1539" name="Google Shape;1539;p179"/>
          <p:cNvCxnSpPr/>
          <p:nvPr/>
        </p:nvCxnSpPr>
        <p:spPr>
          <a:xfrm flipH="1">
            <a:off x="2706012" y="3227875"/>
            <a:ext cx="2091300" cy="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none" w="med" len="med"/>
          </a:ln>
        </p:spPr>
      </p:cxn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18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Autorisation</a:t>
            </a:r>
            <a:endParaRPr/>
          </a:p>
        </p:txBody>
      </p:sp>
      <p:pic>
        <p:nvPicPr>
          <p:cNvPr id="1545" name="Google Shape;1545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546" name="Google Shape;1546;p180"/>
          <p:cNvSpPr txBox="1">
            <a:spLocks noGrp="1"/>
          </p:cNvSpPr>
          <p:nvPr>
            <p:ph type="body" idx="1"/>
          </p:nvPr>
        </p:nvSpPr>
        <p:spPr>
          <a:xfrm>
            <a:off x="0" y="1164550"/>
            <a:ext cx="46995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</a:rPr>
              <a:t>RBAC (Role)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547" name="Google Shape;1547;p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950" y="1521196"/>
            <a:ext cx="1050575" cy="1050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8" name="Google Shape;1548;p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950" y="2578171"/>
            <a:ext cx="1050575" cy="1050559"/>
          </a:xfrm>
          <a:prstGeom prst="rect">
            <a:avLst/>
          </a:prstGeom>
          <a:noFill/>
          <a:ln>
            <a:noFill/>
          </a:ln>
        </p:spPr>
      </p:pic>
      <p:sp>
        <p:nvSpPr>
          <p:cNvPr id="1549" name="Google Shape;1549;p180"/>
          <p:cNvSpPr txBox="1"/>
          <p:nvPr/>
        </p:nvSpPr>
        <p:spPr>
          <a:xfrm>
            <a:off x="1707200" y="1845825"/>
            <a:ext cx="299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dev-user</a:t>
            </a:r>
            <a:endParaRPr/>
          </a:p>
        </p:txBody>
      </p:sp>
      <p:sp>
        <p:nvSpPr>
          <p:cNvPr id="1550" name="Google Shape;1550;p180"/>
          <p:cNvSpPr txBox="1"/>
          <p:nvPr/>
        </p:nvSpPr>
        <p:spPr>
          <a:xfrm>
            <a:off x="1626075" y="3029575"/>
            <a:ext cx="267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dev-user-2</a:t>
            </a:r>
            <a:endParaRPr/>
          </a:p>
        </p:txBody>
      </p:sp>
      <p:sp>
        <p:nvSpPr>
          <p:cNvPr id="1551" name="Google Shape;1551;p180"/>
          <p:cNvSpPr txBox="1"/>
          <p:nvPr/>
        </p:nvSpPr>
        <p:spPr>
          <a:xfrm>
            <a:off x="4820000" y="2246025"/>
            <a:ext cx="2089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Voir des pods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Créer des pods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Supprimer des pods</a:t>
            </a:r>
            <a:endParaRPr/>
          </a:p>
        </p:txBody>
      </p:sp>
      <p:pic>
        <p:nvPicPr>
          <p:cNvPr id="1552" name="Google Shape;1552;p1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925" y="3918675"/>
            <a:ext cx="934625" cy="105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3" name="Google Shape;1553;p180"/>
          <p:cNvSpPr/>
          <p:nvPr/>
        </p:nvSpPr>
        <p:spPr>
          <a:xfrm>
            <a:off x="4624700" y="3918650"/>
            <a:ext cx="2393100" cy="1050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180"/>
          <p:cNvSpPr txBox="1"/>
          <p:nvPr/>
        </p:nvSpPr>
        <p:spPr>
          <a:xfrm>
            <a:off x="5310500" y="3518475"/>
            <a:ext cx="102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Role: Sec</a:t>
            </a:r>
            <a:endParaRPr/>
          </a:p>
        </p:txBody>
      </p:sp>
      <p:cxnSp>
        <p:nvCxnSpPr>
          <p:cNvPr id="1555" name="Google Shape;1555;p180"/>
          <p:cNvCxnSpPr>
            <a:endCxn id="1553" idx="1"/>
          </p:cNvCxnSpPr>
          <p:nvPr/>
        </p:nvCxnSpPr>
        <p:spPr>
          <a:xfrm>
            <a:off x="2663000" y="4435850"/>
            <a:ext cx="1961700" cy="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6" name="Google Shape;1556;p180"/>
          <p:cNvSpPr/>
          <p:nvPr/>
        </p:nvSpPr>
        <p:spPr>
          <a:xfrm>
            <a:off x="4624700" y="2195200"/>
            <a:ext cx="2393100" cy="1175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7" name="Google Shape;1557;p180"/>
          <p:cNvSpPr txBox="1"/>
          <p:nvPr/>
        </p:nvSpPr>
        <p:spPr>
          <a:xfrm>
            <a:off x="5310500" y="1795000"/>
            <a:ext cx="102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Role: Dev</a:t>
            </a:r>
            <a:endParaRPr/>
          </a:p>
        </p:txBody>
      </p:sp>
      <p:sp>
        <p:nvSpPr>
          <p:cNvPr id="1558" name="Google Shape;1558;p180"/>
          <p:cNvSpPr txBox="1"/>
          <p:nvPr/>
        </p:nvSpPr>
        <p:spPr>
          <a:xfrm>
            <a:off x="4820000" y="4132075"/>
            <a:ext cx="2089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Créer des roles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Signer des csr</a:t>
            </a:r>
            <a:endParaRPr/>
          </a:p>
        </p:txBody>
      </p:sp>
      <p:sp>
        <p:nvSpPr>
          <p:cNvPr id="1559" name="Google Shape;1559;p180"/>
          <p:cNvSpPr txBox="1"/>
          <p:nvPr/>
        </p:nvSpPr>
        <p:spPr>
          <a:xfrm>
            <a:off x="1612300" y="4213325"/>
            <a:ext cx="105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sec-user</a:t>
            </a:r>
            <a:endParaRPr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18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RBAC</a:t>
            </a:r>
            <a:endParaRPr/>
          </a:p>
        </p:txBody>
      </p:sp>
      <p:pic>
        <p:nvPicPr>
          <p:cNvPr id="1565" name="Google Shape;1565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6" name="Google Shape;1566;p1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8975" y="1724324"/>
            <a:ext cx="4236730" cy="316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7" name="Google Shape;1567;p1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13" y="1724325"/>
            <a:ext cx="4516875" cy="316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568" name="Google Shape;1568;p181"/>
          <p:cNvSpPr txBox="1">
            <a:spLocks noGrp="1"/>
          </p:cNvSpPr>
          <p:nvPr>
            <p:ph type="body" idx="1"/>
          </p:nvPr>
        </p:nvSpPr>
        <p:spPr>
          <a:xfrm>
            <a:off x="0" y="1164550"/>
            <a:ext cx="46995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Role + RoleBinding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18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RBAC</a:t>
            </a:r>
            <a:endParaRPr/>
          </a:p>
        </p:txBody>
      </p:sp>
      <p:pic>
        <p:nvPicPr>
          <p:cNvPr id="1574" name="Google Shape;1574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575" name="Google Shape;1575;p182"/>
          <p:cNvSpPr txBox="1">
            <a:spLocks noGrp="1"/>
          </p:cNvSpPr>
          <p:nvPr>
            <p:ph type="body" idx="1"/>
          </p:nvPr>
        </p:nvSpPr>
        <p:spPr>
          <a:xfrm>
            <a:off x="0" y="1164550"/>
            <a:ext cx="46995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ClusterRole + ClusterRoleBinding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576" name="Google Shape;1576;p182"/>
          <p:cNvPicPr preferRelativeResize="0"/>
          <p:nvPr/>
        </p:nvPicPr>
        <p:blipFill rotWithShape="1">
          <a:blip r:embed="rId4">
            <a:alphaModFix/>
          </a:blip>
          <a:srcRect l="911"/>
          <a:stretch/>
        </p:blipFill>
        <p:spPr>
          <a:xfrm>
            <a:off x="87550" y="2220350"/>
            <a:ext cx="4733874" cy="210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7" name="Google Shape;1577;p1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1899" y="1717150"/>
            <a:ext cx="4139700" cy="3045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18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Policy</a:t>
            </a:r>
            <a:endParaRPr/>
          </a:p>
        </p:txBody>
      </p:sp>
      <p:pic>
        <p:nvPicPr>
          <p:cNvPr id="1583" name="Google Shape;1583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4" name="Google Shape;1584;p1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624353"/>
            <a:ext cx="8839201" cy="2943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p18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Policy</a:t>
            </a:r>
            <a:endParaRPr/>
          </a:p>
        </p:txBody>
      </p:sp>
      <p:pic>
        <p:nvPicPr>
          <p:cNvPr id="1590" name="Google Shape;1590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1591;p1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4438" y="1193903"/>
            <a:ext cx="2832823" cy="3775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2" name="Google Shape;1592;p1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1637" y="1193903"/>
            <a:ext cx="2772089" cy="3775322"/>
          </a:xfrm>
          <a:prstGeom prst="rect">
            <a:avLst/>
          </a:prstGeom>
          <a:noFill/>
          <a:ln>
            <a:noFill/>
          </a:ln>
        </p:spPr>
      </p:pic>
      <p:sp>
        <p:nvSpPr>
          <p:cNvPr id="1593" name="Google Shape;1593;p184"/>
          <p:cNvSpPr txBox="1">
            <a:spLocks noGrp="1"/>
          </p:cNvSpPr>
          <p:nvPr>
            <p:ph type="body" idx="1"/>
          </p:nvPr>
        </p:nvSpPr>
        <p:spPr>
          <a:xfrm>
            <a:off x="0" y="1164550"/>
            <a:ext cx="3424500" cy="3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</a:rPr>
              <a:t>Network Policy simple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/>
            </a:r>
            <a:br>
              <a:rPr lang="en" sz="1800" b="1"/>
            </a:b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PodSelector: Pod concerné</a:t>
            </a:r>
            <a:endParaRPr sz="18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policyTypes: Ingress ou Egress</a:t>
            </a:r>
            <a:endParaRPr sz="18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from: Source du traffic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	podSelector: </a:t>
            </a:r>
            <a:r>
              <a:rPr lang="en" sz="1800"/>
              <a:t>Pod concerné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18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Policy</a:t>
            </a:r>
            <a:endParaRPr/>
          </a:p>
        </p:txBody>
      </p:sp>
      <p:pic>
        <p:nvPicPr>
          <p:cNvPr id="1599" name="Google Shape;1599;p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600" name="Google Shape;1600;p185"/>
          <p:cNvSpPr txBox="1">
            <a:spLocks noGrp="1"/>
          </p:cNvSpPr>
          <p:nvPr>
            <p:ph type="body" idx="1"/>
          </p:nvPr>
        </p:nvSpPr>
        <p:spPr>
          <a:xfrm>
            <a:off x="0" y="1164550"/>
            <a:ext cx="3424500" cy="3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Network Policy Namespace</a:t>
            </a:r>
            <a:br>
              <a:rPr lang="en" sz="1800" b="1"/>
            </a:br>
            <a:r>
              <a:rPr lang="en" sz="1800" b="1"/>
              <a:t/>
            </a:r>
            <a:br>
              <a:rPr lang="en" sz="1800" b="1"/>
            </a:br>
            <a:r>
              <a:rPr lang="en" sz="1800">
                <a:solidFill>
                  <a:srgbClr val="000000"/>
                </a:solidFill>
              </a:rPr>
              <a:t>PodSelector: Pod concerné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policyTypes: Ingress ou Egress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/>
            </a:r>
            <a:br>
              <a:rPr lang="en" sz="1800">
                <a:solidFill>
                  <a:srgbClr val="000000"/>
                </a:solidFill>
              </a:rPr>
            </a:b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from: Source du traffic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	</a:t>
            </a:r>
            <a:r>
              <a:rPr lang="en" sz="1800"/>
              <a:t>podSelector: NS concerné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	podSelector: </a:t>
            </a:r>
            <a:r>
              <a:rPr lang="en" sz="1800"/>
              <a:t>Pod concerné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601" name="Google Shape;1601;p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1725" y="1267016"/>
            <a:ext cx="2743661" cy="3775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1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1288" y="1267025"/>
            <a:ext cx="2743650" cy="377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1"/>
          <p:cNvSpPr txBox="1">
            <a:spLocks noGrp="1"/>
          </p:cNvSpPr>
          <p:nvPr>
            <p:ph type="body" idx="1"/>
          </p:nvPr>
        </p:nvSpPr>
        <p:spPr>
          <a:xfrm>
            <a:off x="738300" y="895350"/>
            <a:ext cx="72900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Une image est un script de données (métadonnées) en lecture seule et structuré en couche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Création d’une image</a:t>
            </a:r>
            <a:r>
              <a:rPr lang="en" i="1">
                <a:solidFill>
                  <a:srgbClr val="000000"/>
                </a:solidFill>
              </a:rPr>
              <a:t>: </a:t>
            </a:r>
            <a:r>
              <a:rPr lang="en">
                <a:solidFill>
                  <a:srgbClr val="000000"/>
                </a:solidFill>
              </a:rPr>
              <a:t>Il existe deux méthodes, soit manuellement: </a:t>
            </a:r>
            <a:endParaRPr sz="1800" b="1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0960" y="4139347"/>
            <a:ext cx="1463040" cy="1004154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51"/>
          <p:cNvSpPr/>
          <p:nvPr/>
        </p:nvSpPr>
        <p:spPr>
          <a:xfrm>
            <a:off x="1734149" y="3878934"/>
            <a:ext cx="1515900" cy="373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5875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Image de base</a:t>
            </a: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22" name="Google Shape;322;p51"/>
          <p:cNvSpPr/>
          <p:nvPr/>
        </p:nvSpPr>
        <p:spPr>
          <a:xfrm>
            <a:off x="1734149" y="2340645"/>
            <a:ext cx="1515900" cy="373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5875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Couche 3</a:t>
            </a: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23" name="Google Shape;323;p51"/>
          <p:cNvSpPr/>
          <p:nvPr/>
        </p:nvSpPr>
        <p:spPr>
          <a:xfrm>
            <a:off x="1734149" y="2865678"/>
            <a:ext cx="1515900" cy="373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5875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Couche 2</a:t>
            </a: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24" name="Google Shape;324;p51"/>
          <p:cNvSpPr/>
          <p:nvPr/>
        </p:nvSpPr>
        <p:spPr>
          <a:xfrm>
            <a:off x="1734149" y="3390712"/>
            <a:ext cx="1515900" cy="373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5875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Couche 1</a:t>
            </a: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25" name="Google Shape;325;p51"/>
          <p:cNvSpPr/>
          <p:nvPr/>
        </p:nvSpPr>
        <p:spPr>
          <a:xfrm>
            <a:off x="3452259" y="2361334"/>
            <a:ext cx="498300" cy="18915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326" name="Google Shape;326;p51"/>
          <p:cNvCxnSpPr/>
          <p:nvPr/>
        </p:nvCxnSpPr>
        <p:spPr>
          <a:xfrm rot="10800000" flipH="1">
            <a:off x="3950366" y="3052693"/>
            <a:ext cx="1046700" cy="234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7" name="Google Shape;327;p51"/>
          <p:cNvCxnSpPr/>
          <p:nvPr/>
        </p:nvCxnSpPr>
        <p:spPr>
          <a:xfrm>
            <a:off x="3957585" y="3311868"/>
            <a:ext cx="1039500" cy="265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graphicFrame>
        <p:nvGraphicFramePr>
          <p:cNvPr id="328" name="Google Shape;328;p51"/>
          <p:cNvGraphicFramePr/>
          <p:nvPr/>
        </p:nvGraphicFramePr>
        <p:xfrm>
          <a:off x="5090960" y="2940642"/>
          <a:ext cx="2318900" cy="900150"/>
        </p:xfrm>
        <a:graphic>
          <a:graphicData uri="http://schemas.openxmlformats.org/drawingml/2006/table">
            <a:tbl>
              <a:tblPr firstRow="1" bandRow="1">
                <a:noFill/>
                <a:tableStyleId>{B5192B4E-B11C-4792-A3AF-77B5EC8EFEF9}</a:tableStyleId>
              </a:tblPr>
              <a:tblGrid>
                <a:gridCol w="231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0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i="1"/>
                        <a:t>Docker run &lt;id-image&gt;</a:t>
                      </a:r>
                      <a:endParaRPr sz="1400" i="1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i="1"/>
                        <a:t>Docker commit &lt;id-conteneur&gt;</a:t>
                      </a:r>
                      <a:endParaRPr sz="1400" i="1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9" name="Google Shape;329;p51"/>
          <p:cNvSpPr txBox="1">
            <a:spLocks noGrp="1"/>
          </p:cNvSpPr>
          <p:nvPr>
            <p:ph type="title"/>
          </p:nvPr>
        </p:nvSpPr>
        <p:spPr>
          <a:xfrm>
            <a:off x="123000" y="231638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Image Docker</a:t>
            </a:r>
            <a:endParaRPr/>
          </a:p>
        </p:txBody>
      </p:sp>
      <p:pic>
        <p:nvPicPr>
          <p:cNvPr id="330" name="Google Shape;33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3425" y="0"/>
            <a:ext cx="1050575" cy="93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18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Policy</a:t>
            </a:r>
            <a:endParaRPr/>
          </a:p>
        </p:txBody>
      </p:sp>
      <p:pic>
        <p:nvPicPr>
          <p:cNvPr id="1608" name="Google Shape;1608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9" name="Google Shape;1609;p1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025" y="1766450"/>
            <a:ext cx="4298025" cy="278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0" name="Google Shape;1610;p1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766450"/>
            <a:ext cx="4298025" cy="278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186"/>
          <p:cNvSpPr txBox="1"/>
          <p:nvPr/>
        </p:nvSpPr>
        <p:spPr>
          <a:xfrm>
            <a:off x="0" y="11527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Deny all Ingress/Egress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0960" y="4139347"/>
            <a:ext cx="1463040" cy="1004154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52"/>
          <p:cNvSpPr txBox="1">
            <a:spLocks noGrp="1"/>
          </p:cNvSpPr>
          <p:nvPr>
            <p:ph type="body" idx="1"/>
          </p:nvPr>
        </p:nvSpPr>
        <p:spPr>
          <a:xfrm>
            <a:off x="525300" y="627425"/>
            <a:ext cx="8404800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b="1">
                <a:solidFill>
                  <a:srgbClr val="0070C0"/>
                </a:solidFill>
              </a:rPr>
              <a:t>Avec un Dockerfile</a:t>
            </a:r>
            <a:endParaRPr sz="1800" b="1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52"/>
          <p:cNvSpPr/>
          <p:nvPr/>
        </p:nvSpPr>
        <p:spPr>
          <a:xfrm>
            <a:off x="5713288" y="1295525"/>
            <a:ext cx="262800" cy="2523000"/>
          </a:xfrm>
          <a:prstGeom prst="rightBrace">
            <a:avLst>
              <a:gd name="adj1" fmla="val 0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39" name="Google Shape;339;p52"/>
          <p:cNvSpPr txBox="1">
            <a:spLocks noGrp="1"/>
          </p:cNvSpPr>
          <p:nvPr>
            <p:ph type="title"/>
          </p:nvPr>
        </p:nvSpPr>
        <p:spPr>
          <a:xfrm>
            <a:off x="123000" y="231638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Image Docker</a:t>
            </a:r>
            <a:endParaRPr/>
          </a:p>
        </p:txBody>
      </p:sp>
      <p:sp>
        <p:nvSpPr>
          <p:cNvPr id="340" name="Google Shape;340;p52"/>
          <p:cNvSpPr/>
          <p:nvPr/>
        </p:nvSpPr>
        <p:spPr>
          <a:xfrm>
            <a:off x="6049061" y="3157671"/>
            <a:ext cx="1515900" cy="373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5875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Image de base</a:t>
            </a: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41" name="Google Shape;341;p52"/>
          <p:cNvSpPr/>
          <p:nvPr/>
        </p:nvSpPr>
        <p:spPr>
          <a:xfrm>
            <a:off x="6049061" y="1582582"/>
            <a:ext cx="1515900" cy="373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5875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Couche 3</a:t>
            </a: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42" name="Google Shape;342;p52"/>
          <p:cNvSpPr/>
          <p:nvPr/>
        </p:nvSpPr>
        <p:spPr>
          <a:xfrm>
            <a:off x="6049061" y="2107616"/>
            <a:ext cx="1515900" cy="373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5875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Couche 2</a:t>
            </a: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43" name="Google Shape;343;p52"/>
          <p:cNvSpPr/>
          <p:nvPr/>
        </p:nvSpPr>
        <p:spPr>
          <a:xfrm>
            <a:off x="6049061" y="2632650"/>
            <a:ext cx="1515900" cy="373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5875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Couche 1</a:t>
            </a:r>
            <a:endParaRPr sz="14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44" name="Google Shape;34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638" y="1316175"/>
            <a:ext cx="3685275" cy="25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3425" y="0"/>
            <a:ext cx="1050575" cy="9338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ccolade ouvrante 1">
            <a:extLst>
              <a:ext uri="{FF2B5EF4-FFF2-40B4-BE49-F238E27FC236}">
                <a16:creationId xmlns:a16="http://schemas.microsoft.com/office/drawing/2014/main" id="{CBA72E08-9E8C-4F16-AB80-64E532BB3377}"/>
              </a:ext>
            </a:extLst>
          </p:cNvPr>
          <p:cNvSpPr/>
          <p:nvPr/>
        </p:nvSpPr>
        <p:spPr>
          <a:xfrm>
            <a:off x="723900" y="1316175"/>
            <a:ext cx="330200" cy="1316475"/>
          </a:xfrm>
          <a:prstGeom prst="leftBrace">
            <a:avLst>
              <a:gd name="adj1" fmla="val 8333"/>
              <a:gd name="adj2" fmla="val 4903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fr-FR" sz="700" dirty="0"/>
              <a:t>Niveau image</a:t>
            </a:r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E245582C-3A36-4DF5-8D76-4BD6BB1B440A}"/>
              </a:ext>
            </a:extLst>
          </p:cNvPr>
          <p:cNvCxnSpPr>
            <a:cxnSpLocks/>
          </p:cNvCxnSpPr>
          <p:nvPr/>
        </p:nvCxnSpPr>
        <p:spPr>
          <a:xfrm>
            <a:off x="871438" y="2755900"/>
            <a:ext cx="330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4742D903-9FF8-4A59-8F58-562AC5E44E35}"/>
              </a:ext>
            </a:extLst>
          </p:cNvPr>
          <p:cNvSpPr txBox="1"/>
          <p:nvPr/>
        </p:nvSpPr>
        <p:spPr>
          <a:xfrm>
            <a:off x="-56435" y="2658946"/>
            <a:ext cx="1185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/>
              <a:t>Au moment de lancement de l image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3"/>
          <p:cNvSpPr txBox="1">
            <a:spLocks noGrp="1"/>
          </p:cNvSpPr>
          <p:nvPr>
            <p:ph type="body" idx="1"/>
          </p:nvPr>
        </p:nvSpPr>
        <p:spPr>
          <a:xfrm>
            <a:off x="495450" y="804350"/>
            <a:ext cx="77757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Le Build d’une image permet de la créer et la stocker en local</a:t>
            </a: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Un registry Docker nous permet de stocker nos images dans un dépôt</a:t>
            </a: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Le registry peut-être publique ou privé; dockerhub étant le plus utilisé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52" name="Google Shape;352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0960" y="4139347"/>
            <a:ext cx="1463040" cy="1004154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53"/>
          <p:cNvSpPr txBox="1">
            <a:spLocks noGrp="1"/>
          </p:cNvSpPr>
          <p:nvPr>
            <p:ph type="title"/>
          </p:nvPr>
        </p:nvSpPr>
        <p:spPr>
          <a:xfrm>
            <a:off x="123000" y="231638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Registry Docker</a:t>
            </a:r>
            <a:endParaRPr/>
          </a:p>
        </p:txBody>
      </p:sp>
      <p:pic>
        <p:nvPicPr>
          <p:cNvPr id="354" name="Google Shape;354;p53"/>
          <p:cNvPicPr preferRelativeResize="0"/>
          <p:nvPr/>
        </p:nvPicPr>
        <p:blipFill rotWithShape="1">
          <a:blip r:embed="rId4">
            <a:alphaModFix/>
          </a:blip>
          <a:srcRect b="10976"/>
          <a:stretch/>
        </p:blipFill>
        <p:spPr>
          <a:xfrm>
            <a:off x="2569962" y="2383325"/>
            <a:ext cx="4004075" cy="25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3425" y="0"/>
            <a:ext cx="1050575" cy="93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0960" y="4139347"/>
            <a:ext cx="1463040" cy="1004154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4"/>
          <p:cNvSpPr txBox="1">
            <a:spLocks noGrp="1"/>
          </p:cNvSpPr>
          <p:nvPr>
            <p:ph type="body" idx="1"/>
          </p:nvPr>
        </p:nvSpPr>
        <p:spPr>
          <a:xfrm>
            <a:off x="492056" y="804338"/>
            <a:ext cx="8293200" cy="41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Quelques commandes utiles: 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000000"/>
                </a:solidFill>
              </a:rPr>
              <a:t>docker login </a:t>
            </a:r>
            <a:endParaRPr i="1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	Se connecter au registry par défaut (dockerhub)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chemeClr val="dk1"/>
                </a:solidFill>
              </a:rPr>
              <a:t>docker build -t username/&lt;nom-image&gt; .</a:t>
            </a:r>
            <a:endParaRPr i="1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000000"/>
                </a:solidFill>
              </a:rPr>
              <a:t>       </a:t>
            </a:r>
            <a:r>
              <a:rPr lang="en" dirty="0">
                <a:solidFill>
                  <a:srgbClr val="000000"/>
                </a:solidFill>
              </a:rPr>
              <a:t>Builder l’image à partir du Dockerfile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000000"/>
                </a:solidFill>
              </a:rPr>
              <a:t>docker push username/&lt;nom-image&gt;</a:t>
            </a:r>
            <a:endParaRPr i="1" dirty="0">
              <a:solidFill>
                <a:srgbClr val="000000"/>
              </a:solidFill>
            </a:endParaRPr>
          </a:p>
          <a:p>
            <a:pPr marL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Uploader l’image sur le registry</a:t>
            </a:r>
            <a:r>
              <a:rPr lang="en" i="1" dirty="0">
                <a:solidFill>
                  <a:srgbClr val="000000"/>
                </a:solidFill>
              </a:rPr>
              <a:t/>
            </a:r>
            <a:br>
              <a:rPr lang="en" i="1" dirty="0">
                <a:solidFill>
                  <a:srgbClr val="000000"/>
                </a:solidFill>
              </a:rPr>
            </a:b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chemeClr val="dk1"/>
                </a:solidFill>
              </a:rPr>
              <a:t>docker pull nginx</a:t>
            </a:r>
            <a:endParaRPr i="1" dirty="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</a:rPr>
              <a:t>Télécharger l’image nginx à partir de dockerhub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700"/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363" name="Google Shape;363;p54"/>
          <p:cNvSpPr txBox="1">
            <a:spLocks noGrp="1"/>
          </p:cNvSpPr>
          <p:nvPr>
            <p:ph type="title"/>
          </p:nvPr>
        </p:nvSpPr>
        <p:spPr>
          <a:xfrm>
            <a:off x="123000" y="231638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Image + Registry Docker</a:t>
            </a:r>
            <a:endParaRPr/>
          </a:p>
        </p:txBody>
      </p:sp>
      <p:pic>
        <p:nvPicPr>
          <p:cNvPr id="364" name="Google Shape;36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3425" y="0"/>
            <a:ext cx="1050575" cy="93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5"/>
          <p:cNvSpPr txBox="1">
            <a:spLocks noGrp="1"/>
          </p:cNvSpPr>
          <p:nvPr>
            <p:ph type="body" idx="1"/>
          </p:nvPr>
        </p:nvSpPr>
        <p:spPr>
          <a:xfrm>
            <a:off x="533850" y="862700"/>
            <a:ext cx="7608300" cy="6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 fontScale="92500" lnSpcReduction="10000"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Un conteneur est un package léger en lecture/écriture. Autrement dit, un conteneur est un processus ou application basé sur linux</a:t>
            </a:r>
            <a:endParaRPr sz="1800" b="1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1" name="Google Shape;371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0960" y="4139347"/>
            <a:ext cx="1463040" cy="100415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72" name="Google Shape;372;p55"/>
          <p:cNvGraphicFramePr/>
          <p:nvPr/>
        </p:nvGraphicFramePr>
        <p:xfrm>
          <a:off x="659033" y="1849502"/>
          <a:ext cx="7825950" cy="2443840"/>
        </p:xfrm>
        <a:graphic>
          <a:graphicData uri="http://schemas.openxmlformats.org/drawingml/2006/table">
            <a:tbl>
              <a:tblPr firstRow="1" bandRow="1">
                <a:noFill/>
                <a:tableStyleId>{C71BEA83-6740-4EEB-9C2F-F81A19AD15A7}</a:tableStyleId>
              </a:tblPr>
              <a:tblGrid>
                <a:gridCol w="417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0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9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Commande </a:t>
                      </a:r>
                      <a:endParaRPr sz="14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Fonction</a:t>
                      </a:r>
                      <a:endParaRPr sz="14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4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i="1" dirty="0">
                          <a:solidFill>
                            <a:srgbClr val="215D4B"/>
                          </a:solidFill>
                        </a:rPr>
                        <a:t>docker run </a:t>
                      </a:r>
                      <a:r>
                        <a:rPr lang="en" i="1" dirty="0">
                          <a:solidFill>
                            <a:srgbClr val="215D4B"/>
                          </a:solidFill>
                        </a:rPr>
                        <a:t>--name “name” -d image</a:t>
                      </a:r>
                      <a:endParaRPr sz="1400" dirty="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Création d’un conteneur</a:t>
                      </a:r>
                      <a:endParaRPr sz="14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i="1">
                          <a:solidFill>
                            <a:srgbClr val="215D4B"/>
                          </a:solidFill>
                        </a:rPr>
                        <a:t>docker ps (-a)</a:t>
                      </a:r>
                      <a:endParaRPr sz="14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Voir les conteneurs et leurs états</a:t>
                      </a:r>
                      <a:r>
                        <a:rPr lang="en" sz="1400" i="1"/>
                        <a:t> </a:t>
                      </a:r>
                      <a:endParaRPr sz="14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4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solidFill>
                            <a:srgbClr val="215D4B"/>
                          </a:solidFill>
                        </a:rPr>
                        <a:t>docker exec -it &lt;id-conteneur&gt; command </a:t>
                      </a:r>
                      <a:endParaRPr i="1">
                        <a:solidFill>
                          <a:srgbClr val="215D4B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Exécuter une commande sur le conteneur</a:t>
                      </a:r>
                      <a:endParaRPr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4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i="1">
                          <a:solidFill>
                            <a:srgbClr val="215D4B"/>
                          </a:solidFill>
                        </a:rPr>
                        <a:t>docker stop &lt;id-conteneur&gt; </a:t>
                      </a:r>
                      <a:endParaRPr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>
                        <a:solidFill>
                          <a:srgbClr val="215D4B"/>
                        </a:solidFill>
                      </a:endParaRPr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/>
                        <a:t>Arrêt d’un conteneur</a:t>
                      </a:r>
                      <a:endParaRPr sz="14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4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" i="1">
                          <a:solidFill>
                            <a:srgbClr val="215D4B"/>
                          </a:solidFill>
                        </a:rPr>
                        <a:t>docker rm &lt;id-conteneur&gt;</a:t>
                      </a:r>
                      <a:endParaRPr sz="14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Suppression d’un conteneur </a:t>
                      </a:r>
                      <a:endParaRPr dirty="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i="1" dirty="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73" name="Google Shape;373;p55"/>
          <p:cNvSpPr txBox="1">
            <a:spLocks noGrp="1"/>
          </p:cNvSpPr>
          <p:nvPr>
            <p:ph type="title"/>
          </p:nvPr>
        </p:nvSpPr>
        <p:spPr>
          <a:xfrm>
            <a:off x="123000" y="231638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Conteneur Docker</a:t>
            </a:r>
            <a:endParaRPr/>
          </a:p>
        </p:txBody>
      </p:sp>
      <p:pic>
        <p:nvPicPr>
          <p:cNvPr id="374" name="Google Shape;37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3425" y="0"/>
            <a:ext cx="1050575" cy="93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Présentation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0960" y="4139347"/>
            <a:ext cx="1463040" cy="100415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1" name="Google Shape;381;p56"/>
          <p:cNvGraphicFramePr/>
          <p:nvPr/>
        </p:nvGraphicFramePr>
        <p:xfrm>
          <a:off x="1249680" y="2062947"/>
          <a:ext cx="6096000" cy="1630720"/>
        </p:xfrm>
        <a:graphic>
          <a:graphicData uri="http://schemas.openxmlformats.org/drawingml/2006/table">
            <a:tbl>
              <a:tblPr firstRow="1" bandRow="1">
                <a:noFill/>
                <a:tableStyleId>{1A7BD7D2-EC68-4F84-A168-6CC77C119A68}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Host Driver</a:t>
                      </a:r>
                      <a:endParaRPr sz="14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Null Driver</a:t>
                      </a:r>
                      <a:endParaRPr sz="14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Bridge Driver</a:t>
                      </a:r>
                      <a:endParaRPr sz="14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Container Driver</a:t>
                      </a:r>
                      <a:endParaRPr sz="14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wentieth Century"/>
                        <a:buNone/>
                      </a:pPr>
                      <a:r>
                        <a:rPr lang="en" sz="1400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peut voir et accéder aux interfaces réseaux de la machine  hôte.</a:t>
                      </a:r>
                      <a:endParaRPr sz="11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Il ne peut pas envoyer ou recevoir de trafic </a:t>
                      </a:r>
                      <a:endParaRPr sz="14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dk1"/>
                          </a:solidFill>
                          <a:latin typeface="Twentieth Century"/>
                          <a:ea typeface="Twentieth Century"/>
                          <a:cs typeface="Twentieth Century"/>
                          <a:sym typeface="Twentieth Century"/>
                        </a:rPr>
                        <a:t>Il est connecté au Bridge Docker</a:t>
                      </a:r>
                      <a:endParaRPr sz="14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Il </a:t>
                      </a:r>
                      <a:r>
                        <a:rPr lang="en"/>
                        <a:t>utilise</a:t>
                      </a:r>
                      <a:r>
                        <a:rPr lang="en" sz="1400"/>
                        <a:t> la pile réseau d'un autre conteneur</a:t>
                      </a:r>
                      <a:endParaRPr sz="14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82" name="Google Shape;382;p56"/>
          <p:cNvSpPr txBox="1">
            <a:spLocks noGrp="1"/>
          </p:cNvSpPr>
          <p:nvPr>
            <p:ph type="title"/>
          </p:nvPr>
        </p:nvSpPr>
        <p:spPr>
          <a:xfrm>
            <a:off x="123000" y="231638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Networking Docker</a:t>
            </a:r>
            <a:endParaRPr/>
          </a:p>
        </p:txBody>
      </p:sp>
      <p:sp>
        <p:nvSpPr>
          <p:cNvPr id="383" name="Google Shape;383;p56"/>
          <p:cNvSpPr txBox="1">
            <a:spLocks noGrp="1"/>
          </p:cNvSpPr>
          <p:nvPr>
            <p:ph type="body" idx="1"/>
          </p:nvPr>
        </p:nvSpPr>
        <p:spPr>
          <a:xfrm>
            <a:off x="533850" y="862700"/>
            <a:ext cx="7608300" cy="6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Un conteneur peut avoir quatre drivers différents</a:t>
            </a:r>
            <a:endParaRPr sz="1800" b="1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4" name="Google Shape;38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3425" y="0"/>
            <a:ext cx="1050575" cy="93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7"/>
          <p:cNvSpPr/>
          <p:nvPr/>
        </p:nvSpPr>
        <p:spPr>
          <a:xfrm>
            <a:off x="4846892" y="2368380"/>
            <a:ext cx="2721600" cy="21888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91" name="Google Shape;391;p57"/>
          <p:cNvSpPr/>
          <p:nvPr/>
        </p:nvSpPr>
        <p:spPr>
          <a:xfrm>
            <a:off x="1575506" y="2413952"/>
            <a:ext cx="2439900" cy="2172900"/>
          </a:xfrm>
          <a:prstGeom prst="ellipse">
            <a:avLst/>
          </a:prstGeom>
          <a:solidFill>
            <a:schemeClr val="lt1"/>
          </a:solidFill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92" name="Google Shape;392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0960" y="4139347"/>
            <a:ext cx="1463040" cy="100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30271" y="3166053"/>
            <a:ext cx="498164" cy="388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69993" y="2714751"/>
            <a:ext cx="498164" cy="388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69993" y="3793709"/>
            <a:ext cx="498164" cy="388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8376" y="3268516"/>
            <a:ext cx="498164" cy="388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86944" y="3166053"/>
            <a:ext cx="498164" cy="388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26666" y="2714751"/>
            <a:ext cx="498164" cy="388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26666" y="3793709"/>
            <a:ext cx="498164" cy="388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55049" y="3268516"/>
            <a:ext cx="498164" cy="388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1" name="Google Shape;401;p57"/>
          <p:cNvCxnSpPr/>
          <p:nvPr/>
        </p:nvCxnSpPr>
        <p:spPr>
          <a:xfrm rot="10800000" flipH="1">
            <a:off x="2147951" y="2984143"/>
            <a:ext cx="394800" cy="322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2" name="Google Shape;402;p57"/>
          <p:cNvCxnSpPr/>
          <p:nvPr/>
        </p:nvCxnSpPr>
        <p:spPr>
          <a:xfrm>
            <a:off x="2222246" y="3554547"/>
            <a:ext cx="320700" cy="300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3" name="Google Shape;403;p57"/>
          <p:cNvCxnSpPr/>
          <p:nvPr/>
        </p:nvCxnSpPr>
        <p:spPr>
          <a:xfrm rot="10800000" flipH="1">
            <a:off x="2889354" y="3500446"/>
            <a:ext cx="405000" cy="354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4" name="Google Shape;404;p57"/>
          <p:cNvCxnSpPr/>
          <p:nvPr/>
        </p:nvCxnSpPr>
        <p:spPr>
          <a:xfrm>
            <a:off x="2870429" y="3011969"/>
            <a:ext cx="320700" cy="300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5" name="Google Shape;405;p57"/>
          <p:cNvCxnSpPr/>
          <p:nvPr/>
        </p:nvCxnSpPr>
        <p:spPr>
          <a:xfrm>
            <a:off x="5672110" y="3573193"/>
            <a:ext cx="328800" cy="282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6" name="Google Shape;406;p57"/>
          <p:cNvCxnSpPr/>
          <p:nvPr/>
        </p:nvCxnSpPr>
        <p:spPr>
          <a:xfrm flipH="1">
            <a:off x="5659617" y="3070181"/>
            <a:ext cx="341400" cy="278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7" name="Google Shape;407;p57"/>
          <p:cNvCxnSpPr/>
          <p:nvPr/>
        </p:nvCxnSpPr>
        <p:spPr>
          <a:xfrm flipH="1">
            <a:off x="6366887" y="3535901"/>
            <a:ext cx="338400" cy="306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8" name="Google Shape;408;p57"/>
          <p:cNvCxnSpPr/>
          <p:nvPr/>
        </p:nvCxnSpPr>
        <p:spPr>
          <a:xfrm>
            <a:off x="6322627" y="2984250"/>
            <a:ext cx="328800" cy="282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9" name="Google Shape;409;p57"/>
          <p:cNvSpPr/>
          <p:nvPr/>
        </p:nvSpPr>
        <p:spPr>
          <a:xfrm>
            <a:off x="2469993" y="2478923"/>
            <a:ext cx="498300" cy="173100"/>
          </a:xfrm>
          <a:prstGeom prst="rect">
            <a:avLst/>
          </a:prstGeom>
          <a:solidFill>
            <a:schemeClr val="lt1"/>
          </a:solidFill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Dev</a:t>
            </a:r>
            <a:endParaRPr sz="14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10" name="Google Shape;410;p57"/>
          <p:cNvSpPr/>
          <p:nvPr/>
        </p:nvSpPr>
        <p:spPr>
          <a:xfrm>
            <a:off x="5958581" y="2469816"/>
            <a:ext cx="498300" cy="173100"/>
          </a:xfrm>
          <a:prstGeom prst="rect">
            <a:avLst/>
          </a:prstGeom>
          <a:solidFill>
            <a:schemeClr val="lt1"/>
          </a:solidFill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Prod</a:t>
            </a:r>
            <a:endParaRPr sz="14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11" name="Google Shape;411;p57"/>
          <p:cNvSpPr/>
          <p:nvPr/>
        </p:nvSpPr>
        <p:spPr>
          <a:xfrm>
            <a:off x="3821973" y="2158994"/>
            <a:ext cx="1218300" cy="209400"/>
          </a:xfrm>
          <a:prstGeom prst="rect">
            <a:avLst/>
          </a:prstGeom>
          <a:solidFill>
            <a:schemeClr val="lt1"/>
          </a:solidFill>
          <a:ln w="158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Application</a:t>
            </a:r>
            <a:endParaRPr sz="14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12" name="Google Shape;412;p57"/>
          <p:cNvSpPr txBox="1">
            <a:spLocks noGrp="1"/>
          </p:cNvSpPr>
          <p:nvPr>
            <p:ph type="title"/>
          </p:nvPr>
        </p:nvSpPr>
        <p:spPr>
          <a:xfrm>
            <a:off x="123000" y="231638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Networking Docker</a:t>
            </a:r>
            <a:endParaRPr/>
          </a:p>
        </p:txBody>
      </p:sp>
      <p:sp>
        <p:nvSpPr>
          <p:cNvPr id="413" name="Google Shape;413;p57"/>
          <p:cNvSpPr txBox="1">
            <a:spLocks noGrp="1"/>
          </p:cNvSpPr>
          <p:nvPr>
            <p:ph type="body" idx="1"/>
          </p:nvPr>
        </p:nvSpPr>
        <p:spPr>
          <a:xfrm>
            <a:off x="533850" y="862700"/>
            <a:ext cx="7608300" cy="6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 fontScale="92500" lnSpcReduction="10000"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On peut relier plusieurs conteneurs entre eux dans des réseaux virtuels gérés par Docker: </a:t>
            </a:r>
            <a:endParaRPr sz="1800" b="1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4" name="Google Shape;41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3425" y="0"/>
            <a:ext cx="1050575" cy="93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0960" y="4139347"/>
            <a:ext cx="1463040" cy="1004154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8"/>
          <p:cNvSpPr txBox="1">
            <a:spLocks noGrp="1"/>
          </p:cNvSpPr>
          <p:nvPr>
            <p:ph type="body" idx="1"/>
          </p:nvPr>
        </p:nvSpPr>
        <p:spPr>
          <a:xfrm>
            <a:off x="454500" y="778450"/>
            <a:ext cx="8293200" cy="41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Quelques commandes utiles: 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000000"/>
                </a:solidFill>
              </a:rPr>
              <a:t>docker network </a:t>
            </a:r>
            <a:r>
              <a:rPr lang="en" i="1" dirty="0">
                <a:solidFill>
                  <a:schemeClr val="dk1"/>
                </a:solidFill>
              </a:rPr>
              <a:t>create </a:t>
            </a:r>
            <a:r>
              <a:rPr lang="en" i="1" dirty="0">
                <a:solidFill>
                  <a:srgbClr val="000000"/>
                </a:solidFill>
              </a:rPr>
              <a:t> dev </a:t>
            </a:r>
            <a:endParaRPr i="1" dirty="0">
              <a:solidFill>
                <a:srgbClr val="000000"/>
              </a:solidFill>
            </a:endParaRPr>
          </a:p>
          <a:p>
            <a:pPr marL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Créer un réseau avec le nom dev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000000"/>
                </a:solidFill>
              </a:rPr>
              <a:t>docker network </a:t>
            </a:r>
            <a:r>
              <a:rPr lang="en" i="1" dirty="0">
                <a:solidFill>
                  <a:schemeClr val="dk1"/>
                </a:solidFill>
              </a:rPr>
              <a:t>create </a:t>
            </a:r>
            <a:r>
              <a:rPr lang="en" i="1" dirty="0">
                <a:solidFill>
                  <a:srgbClr val="000000"/>
                </a:solidFill>
              </a:rPr>
              <a:t> prod </a:t>
            </a:r>
            <a:endParaRPr i="1" dirty="0">
              <a:solidFill>
                <a:srgbClr val="000000"/>
              </a:solidFill>
            </a:endParaRPr>
          </a:p>
          <a:p>
            <a:pPr marL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Créer un réseau avec le nom prod</a:t>
            </a:r>
            <a:r>
              <a:rPr lang="en" i="1" dirty="0">
                <a:solidFill>
                  <a:srgbClr val="000000"/>
                </a:solidFill>
              </a:rPr>
              <a:t/>
            </a:r>
            <a:br>
              <a:rPr lang="en" i="1" dirty="0">
                <a:solidFill>
                  <a:srgbClr val="000000"/>
                </a:solidFill>
              </a:rPr>
            </a:br>
            <a:endParaRPr i="1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000000"/>
                </a:solidFill>
              </a:rPr>
              <a:t>docker run --name nginx-dev --network dev -p 8080:80 nginx </a:t>
            </a:r>
            <a:endParaRPr i="1" dirty="0">
              <a:solidFill>
                <a:srgbClr val="000000"/>
              </a:solidFill>
            </a:endParaRPr>
          </a:p>
          <a:p>
            <a:pPr marL="0" lvl="0" indent="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Lancer un conteneur dans le réseau dev et publier le port sur la machine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000000"/>
                </a:solidFill>
              </a:rPr>
              <a:t>docker run --name nginx-prod --network prod -p 8081:80 nginx</a:t>
            </a:r>
            <a:endParaRPr i="1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000000"/>
                </a:solidFill>
              </a:rPr>
              <a:t>	</a:t>
            </a:r>
            <a:r>
              <a:rPr lang="en" dirty="0">
                <a:solidFill>
                  <a:srgbClr val="000000"/>
                </a:solidFill>
              </a:rPr>
              <a:t>Lancer un conteneur dans le réseau prod et publier le port sur la machine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700"/>
              <a:buNone/>
            </a:pPr>
            <a:r>
              <a:rPr lang="en" i="1" dirty="0">
                <a:solidFill>
                  <a:srgbClr val="000000"/>
                </a:solidFill>
              </a:rPr>
              <a:t> docker network ls</a:t>
            </a:r>
            <a:endParaRPr i="1"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700"/>
              <a:buNone/>
            </a:pPr>
            <a:r>
              <a:rPr lang="en" i="1" dirty="0">
                <a:solidFill>
                  <a:srgbClr val="000000"/>
                </a:solidFill>
              </a:rPr>
              <a:t>    </a:t>
            </a:r>
            <a:endParaRPr i="1" dirty="0">
              <a:solidFill>
                <a:srgbClr val="000000"/>
              </a:solidFill>
            </a:endParaRPr>
          </a:p>
        </p:txBody>
      </p:sp>
      <p:sp>
        <p:nvSpPr>
          <p:cNvPr id="422" name="Google Shape;422;p58"/>
          <p:cNvSpPr txBox="1">
            <a:spLocks noGrp="1"/>
          </p:cNvSpPr>
          <p:nvPr>
            <p:ph type="title"/>
          </p:nvPr>
        </p:nvSpPr>
        <p:spPr>
          <a:xfrm>
            <a:off x="123000" y="231638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Networking Docker</a:t>
            </a:r>
            <a:endParaRPr/>
          </a:p>
        </p:txBody>
      </p:sp>
      <p:pic>
        <p:nvPicPr>
          <p:cNvPr id="423" name="Google Shape;42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3425" y="0"/>
            <a:ext cx="1050575" cy="93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0960" y="4139347"/>
            <a:ext cx="1463040" cy="1004154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59"/>
          <p:cNvSpPr txBox="1">
            <a:spLocks noGrp="1"/>
          </p:cNvSpPr>
          <p:nvPr>
            <p:ph type="body" idx="1"/>
          </p:nvPr>
        </p:nvSpPr>
        <p:spPr>
          <a:xfrm>
            <a:off x="226175" y="804350"/>
            <a:ext cx="4552500" cy="4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700"/>
              <a:buNone/>
            </a:pPr>
            <a:r>
              <a:rPr lang="en" dirty="0">
                <a:solidFill>
                  <a:srgbClr val="000000"/>
                </a:solidFill>
              </a:rPr>
              <a:t>Intérêts: </a:t>
            </a: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dirty="0">
                <a:solidFill>
                  <a:srgbClr val="000000"/>
                </a:solidFill>
              </a:rPr>
              <a:t>Persistance des données</a:t>
            </a:r>
            <a:br>
              <a:rPr lang="en" dirty="0">
                <a:solidFill>
                  <a:srgbClr val="000000"/>
                </a:solidFill>
              </a:rPr>
            </a:b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dirty="0">
                <a:solidFill>
                  <a:srgbClr val="000000"/>
                </a:solidFill>
              </a:rPr>
              <a:t>Partage de fichiers entre conteneurs</a:t>
            </a:r>
            <a:br>
              <a:rPr lang="en" dirty="0">
                <a:solidFill>
                  <a:srgbClr val="000000"/>
                </a:solidFill>
              </a:rPr>
            </a:br>
            <a:endParaRPr dirty="0"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dirty="0">
                <a:solidFill>
                  <a:srgbClr val="000000"/>
                </a:solidFill>
              </a:rPr>
              <a:t>Partage de fichiers entre l'hôte et les conteneurs </a:t>
            </a: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Création + mount:</a:t>
            </a:r>
            <a:endParaRPr dirty="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000000"/>
                </a:solidFill>
              </a:rPr>
              <a:t>docker volume create Monvolume</a:t>
            </a:r>
            <a:endParaRPr i="1" dirty="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000000"/>
                </a:solidFill>
              </a:rPr>
              <a:t>docker run --name mycont −v Monvolume:/data nginx</a:t>
            </a:r>
            <a:endParaRPr i="1" dirty="0">
              <a:solidFill>
                <a:srgbClr val="000000"/>
              </a:solidFill>
            </a:endParaRPr>
          </a:p>
          <a:p>
            <a:pPr marL="6350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700"/>
              <a:buFont typeface="Noto Sans Symbols"/>
              <a:buNone/>
            </a:pPr>
            <a:r>
              <a:rPr lang="en" dirty="0"/>
              <a:t>      </a:t>
            </a:r>
            <a:r>
              <a:rPr lang="en" i="1" dirty="0">
                <a:solidFill>
                  <a:schemeClr val="dk1"/>
                </a:solidFill>
              </a:rPr>
              <a:t>docker run --name mycont −v</a:t>
            </a:r>
            <a:br>
              <a:rPr lang="en" i="1" dirty="0">
                <a:solidFill>
                  <a:schemeClr val="dk1"/>
                </a:solidFill>
              </a:rPr>
            </a:br>
            <a:r>
              <a:rPr lang="en" i="1" dirty="0">
                <a:solidFill>
                  <a:schemeClr val="dk1"/>
                </a:solidFill>
              </a:rPr>
              <a:t>	/etc/dossier:/dossier nginx</a:t>
            </a:r>
            <a:endParaRPr dirty="0"/>
          </a:p>
          <a:p>
            <a:pPr marL="6350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700"/>
              <a:buFont typeface="Noto Sans Symbols"/>
              <a:buNone/>
            </a:pPr>
            <a:endParaRPr dirty="0"/>
          </a:p>
          <a:p>
            <a:pPr marL="6350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700"/>
              <a:buFont typeface="Noto Sans Symbols"/>
              <a:buNone/>
            </a:pPr>
            <a:endParaRPr dirty="0"/>
          </a:p>
        </p:txBody>
      </p:sp>
      <p:sp>
        <p:nvSpPr>
          <p:cNvPr id="431" name="Google Shape;431;p59"/>
          <p:cNvSpPr txBox="1">
            <a:spLocks noGrp="1"/>
          </p:cNvSpPr>
          <p:nvPr>
            <p:ph type="title"/>
          </p:nvPr>
        </p:nvSpPr>
        <p:spPr>
          <a:xfrm>
            <a:off x="123000" y="231638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Stockage Docker</a:t>
            </a:r>
            <a:endParaRPr/>
          </a:p>
        </p:txBody>
      </p:sp>
      <p:pic>
        <p:nvPicPr>
          <p:cNvPr id="432" name="Google Shape;432;p59"/>
          <p:cNvPicPr preferRelativeResize="0"/>
          <p:nvPr/>
        </p:nvPicPr>
        <p:blipFill rotWithShape="1">
          <a:blip r:embed="rId4">
            <a:alphaModFix/>
          </a:blip>
          <a:srcRect l="14650" t="17309" r="14402" b="9500"/>
          <a:stretch/>
        </p:blipFill>
        <p:spPr>
          <a:xfrm>
            <a:off x="4742250" y="1116250"/>
            <a:ext cx="4027224" cy="310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93425" y="0"/>
            <a:ext cx="1050575" cy="93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0960" y="4139347"/>
            <a:ext cx="1463040" cy="1004154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60"/>
          <p:cNvSpPr txBox="1">
            <a:spLocks noGrp="1"/>
          </p:cNvSpPr>
          <p:nvPr>
            <p:ph type="body" idx="1"/>
          </p:nvPr>
        </p:nvSpPr>
        <p:spPr>
          <a:xfrm>
            <a:off x="226175" y="804350"/>
            <a:ext cx="7867200" cy="8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Docker Compose permet d’orchestrer des conteneurs Docker à petite échelle (tels que le démarrage, l’arrêt et la configuration des liens et des volumes intra-conteneur) très facilement.</a:t>
            </a:r>
            <a:endParaRPr/>
          </a:p>
        </p:txBody>
      </p:sp>
      <p:sp>
        <p:nvSpPr>
          <p:cNvPr id="441" name="Google Shape;441;p60"/>
          <p:cNvSpPr txBox="1">
            <a:spLocks noGrp="1"/>
          </p:cNvSpPr>
          <p:nvPr>
            <p:ph type="title"/>
          </p:nvPr>
        </p:nvSpPr>
        <p:spPr>
          <a:xfrm>
            <a:off x="123000" y="231638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Docker Compose</a:t>
            </a:r>
            <a:endParaRPr/>
          </a:p>
        </p:txBody>
      </p:sp>
      <p:pic>
        <p:nvPicPr>
          <p:cNvPr id="442" name="Google Shape;44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3425" y="0"/>
            <a:ext cx="1050575" cy="93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60"/>
          <p:cNvPicPr preferRelativeResize="0"/>
          <p:nvPr/>
        </p:nvPicPr>
        <p:blipFill rotWithShape="1">
          <a:blip r:embed="rId5">
            <a:alphaModFix/>
          </a:blip>
          <a:srcRect t="7373" r="7749"/>
          <a:stretch/>
        </p:blipFill>
        <p:spPr>
          <a:xfrm>
            <a:off x="1129800" y="1855100"/>
            <a:ext cx="6506975" cy="296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0960" y="4139347"/>
            <a:ext cx="1463040" cy="1004154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1"/>
          <p:cNvSpPr txBox="1">
            <a:spLocks noGrp="1"/>
          </p:cNvSpPr>
          <p:nvPr>
            <p:ph type="title"/>
          </p:nvPr>
        </p:nvSpPr>
        <p:spPr>
          <a:xfrm>
            <a:off x="123000" y="231638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Docker Compose</a:t>
            </a:r>
            <a:endParaRPr/>
          </a:p>
        </p:txBody>
      </p:sp>
      <p:pic>
        <p:nvPicPr>
          <p:cNvPr id="451" name="Google Shape;45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3425" y="0"/>
            <a:ext cx="1050575" cy="93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4425" y="1331001"/>
            <a:ext cx="2931250" cy="338064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61"/>
          <p:cNvSpPr txBox="1">
            <a:spLocks noGrp="1"/>
          </p:cNvSpPr>
          <p:nvPr>
            <p:ph type="body" idx="1"/>
          </p:nvPr>
        </p:nvSpPr>
        <p:spPr>
          <a:xfrm>
            <a:off x="226175" y="804350"/>
            <a:ext cx="7867200" cy="52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Autofit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docker-compose.yml file</a:t>
            </a:r>
            <a:endParaRPr/>
          </a:p>
        </p:txBody>
      </p:sp>
      <p:sp>
        <p:nvSpPr>
          <p:cNvPr id="454" name="Google Shape;454;p61"/>
          <p:cNvSpPr txBox="1"/>
          <p:nvPr/>
        </p:nvSpPr>
        <p:spPr>
          <a:xfrm>
            <a:off x="4328725" y="1331000"/>
            <a:ext cx="3764700" cy="314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latin typeface="Tw Cen MT"/>
                <a:ea typeface="Tw Cen MT"/>
                <a:cs typeface="Tw Cen MT"/>
                <a:sym typeface="Tw Cen MT"/>
              </a:rPr>
              <a:t>docker-compose up -d</a:t>
            </a:r>
            <a:endParaRPr sz="1800" i="1">
              <a:latin typeface="Tw Cen MT"/>
              <a:ea typeface="Tw Cen MT"/>
              <a:cs typeface="Tw Cen MT"/>
              <a:sym typeface="Tw Cen M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latin typeface="Tw Cen MT"/>
              <a:ea typeface="Tw Cen MT"/>
              <a:cs typeface="Tw Cen MT"/>
              <a:sym typeface="Tw Cen M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latin typeface="Tw Cen MT"/>
                <a:ea typeface="Tw Cen MT"/>
                <a:cs typeface="Tw Cen MT"/>
                <a:sym typeface="Tw Cen MT"/>
              </a:rPr>
              <a:t>=</a:t>
            </a:r>
            <a:endParaRPr sz="1800" i="1">
              <a:latin typeface="Tw Cen MT"/>
              <a:ea typeface="Tw Cen MT"/>
              <a:cs typeface="Tw Cen MT"/>
              <a:sym typeface="Tw Cen M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latin typeface="Tw Cen MT"/>
              <a:ea typeface="Tw Cen MT"/>
              <a:cs typeface="Tw Cen MT"/>
              <a:sym typeface="Tw Cen M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latin typeface="Tw Cen MT"/>
                <a:ea typeface="Tw Cen MT"/>
                <a:cs typeface="Tw Cen MT"/>
                <a:sym typeface="Tw Cen MT"/>
              </a:rPr>
              <a:t>docker network create formation</a:t>
            </a:r>
            <a:endParaRPr sz="1800" i="1">
              <a:latin typeface="Tw Cen MT"/>
              <a:ea typeface="Tw Cen MT"/>
              <a:cs typeface="Tw Cen MT"/>
              <a:sym typeface="Tw Cen M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latin typeface="Tw Cen MT"/>
                <a:ea typeface="Tw Cen MT"/>
                <a:cs typeface="Tw Cen MT"/>
                <a:sym typeface="Tw Cen MT"/>
              </a:rPr>
              <a:t>docker volume create data</a:t>
            </a:r>
            <a:endParaRPr sz="1800" i="1">
              <a:latin typeface="Tw Cen MT"/>
              <a:ea typeface="Tw Cen MT"/>
              <a:cs typeface="Tw Cen MT"/>
              <a:sym typeface="Tw Cen M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latin typeface="Tw Cen MT"/>
              <a:ea typeface="Tw Cen MT"/>
              <a:cs typeface="Tw Cen MT"/>
              <a:sym typeface="Tw Cen M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latin typeface="Tw Cen MT"/>
                <a:ea typeface="Tw Cen MT"/>
                <a:cs typeface="Tw Cen MT"/>
                <a:sym typeface="Tw Cen MT"/>
              </a:rPr>
              <a:t>docker run --name web --network formation -v data:/var/data -p 8080:80 nginx</a:t>
            </a:r>
            <a:endParaRPr sz="1800" i="1">
              <a:latin typeface="Tw Cen MT"/>
              <a:ea typeface="Tw Cen MT"/>
              <a:cs typeface="Tw Cen MT"/>
              <a:sym typeface="Tw Cen M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0960" y="4139347"/>
            <a:ext cx="1463040" cy="1004154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62"/>
          <p:cNvSpPr txBox="1">
            <a:spLocks noGrp="1"/>
          </p:cNvSpPr>
          <p:nvPr>
            <p:ph type="body" idx="1"/>
          </p:nvPr>
        </p:nvSpPr>
        <p:spPr>
          <a:xfrm>
            <a:off x="780650" y="926550"/>
            <a:ext cx="7436400" cy="3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Description 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Création d’un environnement Docker d’un site dynamique Wordpress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Prérequis: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Ubuntu server 16,04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Image Wordpress officielle 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Docker et docker-compose installés  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700"/>
              <a:buFont typeface="Noto Sans Symbols"/>
              <a:buNone/>
            </a:pPr>
            <a:endParaRPr/>
          </a:p>
        </p:txBody>
      </p:sp>
      <p:sp>
        <p:nvSpPr>
          <p:cNvPr id="462" name="Google Shape;462;p62"/>
          <p:cNvSpPr txBox="1">
            <a:spLocks noGrp="1"/>
          </p:cNvSpPr>
          <p:nvPr>
            <p:ph type="title"/>
          </p:nvPr>
        </p:nvSpPr>
        <p:spPr>
          <a:xfrm>
            <a:off x="123000" y="231638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Docker Compose Wordpress </a:t>
            </a:r>
            <a:endParaRPr/>
          </a:p>
        </p:txBody>
      </p:sp>
      <p:pic>
        <p:nvPicPr>
          <p:cNvPr id="463" name="Google Shape;46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3425" y="0"/>
            <a:ext cx="1050575" cy="93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62" descr="Image associÃ©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19429" y="3548366"/>
            <a:ext cx="1278476" cy="1141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62" descr="Image associÃ©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63802" y="2165325"/>
            <a:ext cx="2101747" cy="1050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50850" y="3392825"/>
            <a:ext cx="2591925" cy="13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0650" y="3578838"/>
            <a:ext cx="2245301" cy="96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0960" y="4139347"/>
            <a:ext cx="1463040" cy="1004154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63"/>
          <p:cNvSpPr txBox="1">
            <a:spLocks noGrp="1"/>
          </p:cNvSpPr>
          <p:nvPr>
            <p:ph type="title"/>
          </p:nvPr>
        </p:nvSpPr>
        <p:spPr>
          <a:xfrm>
            <a:off x="123000" y="231638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Compose Wordpress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75" name="Google Shape;47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3425" y="0"/>
            <a:ext cx="1050575" cy="93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900" y="978613"/>
            <a:ext cx="3533775" cy="330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978624"/>
            <a:ext cx="3457575" cy="33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0960" y="4139347"/>
            <a:ext cx="1463040" cy="1004154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64"/>
          <p:cNvSpPr txBox="1">
            <a:spLocks noGrp="1"/>
          </p:cNvSpPr>
          <p:nvPr>
            <p:ph type="title"/>
          </p:nvPr>
        </p:nvSpPr>
        <p:spPr>
          <a:xfrm>
            <a:off x="123000" y="231638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Compose Wordpress 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485" name="Google Shape;48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3425" y="0"/>
            <a:ext cx="1050575" cy="93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64"/>
          <p:cNvPicPr preferRelativeResize="0"/>
          <p:nvPr/>
        </p:nvPicPr>
        <p:blipFill rotWithShape="1">
          <a:blip r:embed="rId5">
            <a:alphaModFix/>
          </a:blip>
          <a:srcRect b="990"/>
          <a:stretch/>
        </p:blipFill>
        <p:spPr>
          <a:xfrm>
            <a:off x="2616400" y="804350"/>
            <a:ext cx="3533775" cy="414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0960" y="4139347"/>
            <a:ext cx="1463040" cy="1004154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65"/>
          <p:cNvSpPr txBox="1">
            <a:spLocks noGrp="1"/>
          </p:cNvSpPr>
          <p:nvPr>
            <p:ph type="title"/>
          </p:nvPr>
        </p:nvSpPr>
        <p:spPr>
          <a:xfrm>
            <a:off x="768096" y="438912"/>
            <a:ext cx="7290000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3800"/>
              <a:buFont typeface="Twentieth Century"/>
              <a:buNone/>
            </a:pPr>
            <a:r>
              <a:rPr lang="en"/>
              <a:t>APPLICATION</a:t>
            </a:r>
            <a:endParaRPr/>
          </a:p>
        </p:txBody>
      </p:sp>
      <p:sp>
        <p:nvSpPr>
          <p:cNvPr id="494" name="Google Shape;494;p65"/>
          <p:cNvSpPr txBox="1">
            <a:spLocks noGrp="1"/>
          </p:cNvSpPr>
          <p:nvPr>
            <p:ph type="body" idx="1"/>
          </p:nvPr>
        </p:nvSpPr>
        <p:spPr>
          <a:xfrm>
            <a:off x="1122425" y="1242177"/>
            <a:ext cx="7290000" cy="39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" b="1"/>
              <a:t>Ajout d’une interface graphique Docker (portainer):</a:t>
            </a:r>
            <a:endParaRPr b="1"/>
          </a:p>
          <a:p>
            <a:pPr marL="63500" lvl="0" indent="-1079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700"/>
              <a:buFont typeface="Noto Sans Symbols"/>
              <a:buChar char="⮚"/>
            </a:pPr>
            <a:r>
              <a:rPr lang="en"/>
              <a:t>Portainer est une ui de gestion Open-source qui nous permet de gérer facilement nos hôtes docker ou groupes swarm,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700"/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700"/>
              <a:buNone/>
            </a:pPr>
            <a:endParaRPr b="1"/>
          </a:p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700"/>
              <a:buNone/>
            </a:pPr>
            <a:endParaRPr/>
          </a:p>
          <a:p>
            <a:pPr marL="6350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700"/>
              <a:buFont typeface="Noto Sans Symbols"/>
              <a:buNone/>
            </a:pPr>
            <a:endParaRPr/>
          </a:p>
        </p:txBody>
      </p:sp>
      <p:graphicFrame>
        <p:nvGraphicFramePr>
          <p:cNvPr id="495" name="Google Shape;495;p65"/>
          <p:cNvGraphicFramePr/>
          <p:nvPr/>
        </p:nvGraphicFramePr>
        <p:xfrm>
          <a:off x="1244868" y="2459989"/>
          <a:ext cx="7167625" cy="990640"/>
        </p:xfrm>
        <a:graphic>
          <a:graphicData uri="http://schemas.openxmlformats.org/drawingml/2006/table">
            <a:tbl>
              <a:tblPr firstRow="1" bandRow="1">
                <a:noFill/>
                <a:tableStyleId>{B5192B4E-B11C-4792-A3AF-77B5EC8EFEF9}</a:tableStyleId>
              </a:tblPr>
              <a:tblGrid>
                <a:gridCol w="7167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8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wentieth Century"/>
                        <a:buNone/>
                      </a:pPr>
                      <a:r>
                        <a:rPr lang="en" sz="1400" i="1"/>
                        <a:t>$ docker volume create portainer_data</a:t>
                      </a:r>
                      <a:endParaRPr sz="1400" i="1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Twentieth Century"/>
                        <a:buNone/>
                      </a:pPr>
                      <a:r>
                        <a:rPr lang="en" sz="1400" i="1"/>
                        <a:t> $ docker run -d -p 9000:9000 -v /var/run/docker.sock:/var/run/docker.sock -v portainer_data:/data portainer/portainer</a:t>
                      </a:r>
                      <a:endParaRPr sz="1400" b="1" i="1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Programme</a:t>
            </a:r>
            <a:endParaRPr/>
          </a:p>
        </p:txBody>
      </p:sp>
      <p:sp>
        <p:nvSpPr>
          <p:cNvPr id="186" name="Google Shape;186;p39"/>
          <p:cNvSpPr txBox="1">
            <a:spLocks noGrp="1"/>
          </p:cNvSpPr>
          <p:nvPr>
            <p:ph type="body" idx="1"/>
          </p:nvPr>
        </p:nvSpPr>
        <p:spPr>
          <a:xfrm>
            <a:off x="311700" y="532275"/>
            <a:ext cx="7781700" cy="45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Docker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L’architecture Docker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Les conteneurs 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Les images et les registry Docker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Networking et Stockage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Docker Compose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Kubernetes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Introduction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Les concepts principaux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Logging &amp; Monitoring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Stockage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Networking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Security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chemeClr val="dk1"/>
                </a:solidFill>
              </a:rPr>
              <a:t>Installation de Kube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87" name="Google Shape;18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3425" y="0"/>
            <a:ext cx="1050575" cy="93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6"/>
          <p:cNvSpPr txBox="1">
            <a:spLocks noGrp="1"/>
          </p:cNvSpPr>
          <p:nvPr>
            <p:ph type="ctrTitle"/>
          </p:nvPr>
        </p:nvSpPr>
        <p:spPr>
          <a:xfrm>
            <a:off x="685800" y="2491799"/>
            <a:ext cx="7772400" cy="109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Kubernetes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Kubernetes?</a:t>
            </a:r>
            <a:endParaRPr/>
          </a:p>
        </p:txBody>
      </p:sp>
      <p:sp>
        <p:nvSpPr>
          <p:cNvPr id="506" name="Google Shape;506;p6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algn="l" rtl="0">
              <a:spcBef>
                <a:spcPts val="60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Un projet de Google</a:t>
            </a:r>
            <a:endParaRPr sz="2600"/>
          </a:p>
          <a:p>
            <a:pPr marL="457200" lvl="0" indent="-393700" algn="l" rtl="0">
              <a:spcBef>
                <a:spcPts val="100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Construit à partir de leur expérience avec Borg</a:t>
            </a:r>
            <a:endParaRPr sz="2600"/>
          </a:p>
          <a:p>
            <a:pPr marL="457200" lvl="0" indent="-393700" algn="l" rtl="0">
              <a:spcBef>
                <a:spcPts val="100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Il permet de gérer des conteneurs à grande échelle</a:t>
            </a:r>
            <a:endParaRPr sz="2600"/>
          </a:p>
          <a:p>
            <a:pPr marL="457200" lvl="0" indent="-393700" algn="l" rtl="0">
              <a:spcBef>
                <a:spcPts val="100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Chaque application est déployé dans un Pod</a:t>
            </a:r>
            <a:endParaRPr sz="2600"/>
          </a:p>
          <a:p>
            <a:pPr marL="457200" lvl="0" indent="-393700" algn="l" rtl="0">
              <a:spcBef>
                <a:spcPts val="100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Il s’assure que l’état souhaité est celui qui est en place.</a:t>
            </a:r>
            <a:endParaRPr sz="26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2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8"/>
          <p:cNvSpPr txBox="1">
            <a:spLocks noGrp="1"/>
          </p:cNvSpPr>
          <p:nvPr>
            <p:ph type="ctrTitle"/>
          </p:nvPr>
        </p:nvSpPr>
        <p:spPr>
          <a:xfrm>
            <a:off x="457200" y="1549525"/>
            <a:ext cx="58464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Composants Kubernetes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88" y="0"/>
            <a:ext cx="8248233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3425" y="0"/>
            <a:ext cx="1050575" cy="93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0"/>
          <p:cNvSpPr txBox="1">
            <a:spLocks noGrp="1"/>
          </p:cNvSpPr>
          <p:nvPr>
            <p:ph type="title"/>
          </p:nvPr>
        </p:nvSpPr>
        <p:spPr>
          <a:xfrm>
            <a:off x="350100" y="2205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Kubernetes</a:t>
            </a:r>
            <a:endParaRPr/>
          </a:p>
        </p:txBody>
      </p:sp>
      <p:sp>
        <p:nvSpPr>
          <p:cNvPr id="523" name="Google Shape;523;p70"/>
          <p:cNvSpPr txBox="1">
            <a:spLocks noGrp="1"/>
          </p:cNvSpPr>
          <p:nvPr>
            <p:ph type="body" idx="1"/>
          </p:nvPr>
        </p:nvSpPr>
        <p:spPr>
          <a:xfrm>
            <a:off x="0" y="1158100"/>
            <a:ext cx="85797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ETCD</a:t>
            </a:r>
            <a:endParaRPr sz="180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Magasin de valeurs de clé/valeur (base de données) cohérent utilisé comme magasin de sauvegarde de Kubernetes pour toutes les données du cluster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800"/>
          </a:p>
        </p:txBody>
      </p:sp>
      <p:pic>
        <p:nvPicPr>
          <p:cNvPr id="524" name="Google Shape;524;p70"/>
          <p:cNvPicPr preferRelativeResize="0"/>
          <p:nvPr/>
        </p:nvPicPr>
        <p:blipFill rotWithShape="1">
          <a:blip r:embed="rId3">
            <a:alphaModFix/>
          </a:blip>
          <a:srcRect t="-298" b="76449"/>
          <a:stretch/>
        </p:blipFill>
        <p:spPr>
          <a:xfrm>
            <a:off x="350100" y="2496637"/>
            <a:ext cx="2781400" cy="1428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70"/>
          <p:cNvPicPr preferRelativeResize="0"/>
          <p:nvPr/>
        </p:nvPicPr>
        <p:blipFill rotWithShape="1">
          <a:blip r:embed="rId3">
            <a:alphaModFix/>
          </a:blip>
          <a:srcRect t="50842" b="23577"/>
          <a:stretch/>
        </p:blipFill>
        <p:spPr>
          <a:xfrm>
            <a:off x="3302426" y="2496625"/>
            <a:ext cx="2781424" cy="142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70"/>
          <p:cNvPicPr preferRelativeResize="0"/>
          <p:nvPr/>
        </p:nvPicPr>
        <p:blipFill rotWithShape="1">
          <a:blip r:embed="rId3">
            <a:alphaModFix/>
          </a:blip>
          <a:srcRect t="76150"/>
          <a:stretch/>
        </p:blipFill>
        <p:spPr>
          <a:xfrm>
            <a:off x="6196425" y="2496637"/>
            <a:ext cx="2781400" cy="1428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3425" y="0"/>
            <a:ext cx="1050575" cy="93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938" y="419325"/>
            <a:ext cx="7788626" cy="4406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Kubernetes</a:t>
            </a:r>
            <a:endParaRPr/>
          </a:p>
        </p:txBody>
      </p:sp>
      <p:pic>
        <p:nvPicPr>
          <p:cNvPr id="539" name="Google Shape;539;p72"/>
          <p:cNvPicPr preferRelativeResize="0"/>
          <p:nvPr/>
        </p:nvPicPr>
        <p:blipFill rotWithShape="1">
          <a:blip r:embed="rId3">
            <a:alphaModFix/>
          </a:blip>
          <a:srcRect l="1787" t="21603" r="60969" b="20526"/>
          <a:stretch/>
        </p:blipFill>
        <p:spPr>
          <a:xfrm>
            <a:off x="5536375" y="1464488"/>
            <a:ext cx="3071797" cy="2976573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72"/>
          <p:cNvSpPr txBox="1">
            <a:spLocks noGrp="1"/>
          </p:cNvSpPr>
          <p:nvPr>
            <p:ph type="body" idx="1"/>
          </p:nvPr>
        </p:nvSpPr>
        <p:spPr>
          <a:xfrm>
            <a:off x="0" y="1630000"/>
            <a:ext cx="4789500" cy="25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ETCD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Kube apiserver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Kube controller manager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Kube scheduler</a:t>
            </a:r>
            <a:endParaRPr sz="1800"/>
          </a:p>
        </p:txBody>
      </p:sp>
      <p:pic>
        <p:nvPicPr>
          <p:cNvPr id="541" name="Google Shape;541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72"/>
          <p:cNvSpPr txBox="1">
            <a:spLocks noGrp="1"/>
          </p:cNvSpPr>
          <p:nvPr>
            <p:ph type="body" idx="1"/>
          </p:nvPr>
        </p:nvSpPr>
        <p:spPr>
          <a:xfrm>
            <a:off x="0" y="1158100"/>
            <a:ext cx="8579700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Composant Master</a:t>
            </a:r>
            <a:endParaRPr sz="180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3"/>
          <p:cNvSpPr txBox="1">
            <a:spLocks noGrp="1"/>
          </p:cNvSpPr>
          <p:nvPr>
            <p:ph type="title"/>
          </p:nvPr>
        </p:nvSpPr>
        <p:spPr>
          <a:xfrm>
            <a:off x="350100" y="2205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Kubernetes</a:t>
            </a:r>
            <a:endParaRPr/>
          </a:p>
        </p:txBody>
      </p:sp>
      <p:sp>
        <p:nvSpPr>
          <p:cNvPr id="548" name="Google Shape;548;p73"/>
          <p:cNvSpPr txBox="1">
            <a:spLocks noGrp="1"/>
          </p:cNvSpPr>
          <p:nvPr>
            <p:ph type="body" idx="1"/>
          </p:nvPr>
        </p:nvSpPr>
        <p:spPr>
          <a:xfrm>
            <a:off x="0" y="1158100"/>
            <a:ext cx="8579700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Kube apiserver</a:t>
            </a:r>
            <a:endParaRPr sz="180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800"/>
          </a:p>
        </p:txBody>
      </p:sp>
      <p:sp>
        <p:nvSpPr>
          <p:cNvPr id="549" name="Google Shape;549;p73"/>
          <p:cNvSpPr txBox="1">
            <a:spLocks noGrp="1"/>
          </p:cNvSpPr>
          <p:nvPr>
            <p:ph type="body" idx="1"/>
          </p:nvPr>
        </p:nvSpPr>
        <p:spPr>
          <a:xfrm>
            <a:off x="5719888" y="1630000"/>
            <a:ext cx="3239400" cy="25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Authentification du user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Validation des reqûetes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Mettre à jour l’ETCD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Scheduler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AutoNum type="arabicPeriod"/>
            </a:pPr>
            <a:r>
              <a:rPr lang="en" sz="1800"/>
              <a:t>Kubelet</a:t>
            </a:r>
            <a:endParaRPr sz="1800"/>
          </a:p>
        </p:txBody>
      </p:sp>
      <p:pic>
        <p:nvPicPr>
          <p:cNvPr id="550" name="Google Shape;550;p73"/>
          <p:cNvPicPr preferRelativeResize="0"/>
          <p:nvPr/>
        </p:nvPicPr>
        <p:blipFill rotWithShape="1">
          <a:blip r:embed="rId3">
            <a:alphaModFix/>
          </a:blip>
          <a:srcRect r="23354"/>
          <a:stretch/>
        </p:blipFill>
        <p:spPr>
          <a:xfrm>
            <a:off x="247300" y="1630000"/>
            <a:ext cx="5472600" cy="346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4"/>
          <p:cNvSpPr txBox="1">
            <a:spLocks noGrp="1"/>
          </p:cNvSpPr>
          <p:nvPr>
            <p:ph type="title"/>
          </p:nvPr>
        </p:nvSpPr>
        <p:spPr>
          <a:xfrm>
            <a:off x="350100" y="2205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Kubernetes</a:t>
            </a:r>
            <a:endParaRPr/>
          </a:p>
        </p:txBody>
      </p:sp>
      <p:sp>
        <p:nvSpPr>
          <p:cNvPr id="557" name="Google Shape;557;p74"/>
          <p:cNvSpPr txBox="1">
            <a:spLocks noGrp="1"/>
          </p:cNvSpPr>
          <p:nvPr>
            <p:ph type="body" idx="1"/>
          </p:nvPr>
        </p:nvSpPr>
        <p:spPr>
          <a:xfrm>
            <a:off x="0" y="1158100"/>
            <a:ext cx="85797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Kube controller manager</a:t>
            </a:r>
            <a:endParaRPr sz="180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800"/>
          </a:p>
        </p:txBody>
      </p:sp>
      <p:pic>
        <p:nvPicPr>
          <p:cNvPr id="558" name="Google Shape;558;p74"/>
          <p:cNvPicPr preferRelativeResize="0"/>
          <p:nvPr/>
        </p:nvPicPr>
        <p:blipFill rotWithShape="1">
          <a:blip r:embed="rId3">
            <a:alphaModFix/>
          </a:blip>
          <a:srcRect t="18566" r="25501"/>
          <a:stretch/>
        </p:blipFill>
        <p:spPr>
          <a:xfrm>
            <a:off x="98975" y="1724725"/>
            <a:ext cx="4298124" cy="309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74"/>
          <p:cNvPicPr preferRelativeResize="0"/>
          <p:nvPr/>
        </p:nvPicPr>
        <p:blipFill rotWithShape="1">
          <a:blip r:embed="rId3">
            <a:alphaModFix/>
          </a:blip>
          <a:srcRect l="85385" t="54663" b="7540"/>
          <a:stretch/>
        </p:blipFill>
        <p:spPr>
          <a:xfrm>
            <a:off x="4397098" y="3094053"/>
            <a:ext cx="1300878" cy="1523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74"/>
          <p:cNvPicPr preferRelativeResize="0"/>
          <p:nvPr/>
        </p:nvPicPr>
        <p:blipFill rotWithShape="1">
          <a:blip r:embed="rId3">
            <a:alphaModFix/>
          </a:blip>
          <a:srcRect l="44370" t="18566" r="25502" b="69479"/>
          <a:stretch/>
        </p:blipFill>
        <p:spPr>
          <a:xfrm>
            <a:off x="4397097" y="1724725"/>
            <a:ext cx="1300878" cy="1369337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74"/>
          <p:cNvSpPr/>
          <p:nvPr/>
        </p:nvSpPr>
        <p:spPr>
          <a:xfrm>
            <a:off x="4397100" y="4617725"/>
            <a:ext cx="1162500" cy="185400"/>
          </a:xfrm>
          <a:prstGeom prst="rect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Injoignable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562" name="Google Shape;562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74"/>
          <p:cNvSpPr txBox="1">
            <a:spLocks noGrp="1"/>
          </p:cNvSpPr>
          <p:nvPr>
            <p:ph type="body" idx="1"/>
          </p:nvPr>
        </p:nvSpPr>
        <p:spPr>
          <a:xfrm>
            <a:off x="5697975" y="1724725"/>
            <a:ext cx="3132300" cy="317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Surveiller l’état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Surveiller le Noeud 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Signaler une anomalie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AutoNum type="arabicPeriod"/>
            </a:pPr>
            <a:r>
              <a:rPr lang="en" sz="1800"/>
              <a:t>Ejecter les pods</a:t>
            </a:r>
            <a:endParaRPr sz="1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5"/>
          <p:cNvSpPr txBox="1">
            <a:spLocks noGrp="1"/>
          </p:cNvSpPr>
          <p:nvPr>
            <p:ph type="title"/>
          </p:nvPr>
        </p:nvSpPr>
        <p:spPr>
          <a:xfrm>
            <a:off x="350100" y="2205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Kubernetes</a:t>
            </a:r>
            <a:endParaRPr/>
          </a:p>
        </p:txBody>
      </p:sp>
      <p:sp>
        <p:nvSpPr>
          <p:cNvPr id="569" name="Google Shape;569;p75"/>
          <p:cNvSpPr txBox="1">
            <a:spLocks noGrp="1"/>
          </p:cNvSpPr>
          <p:nvPr>
            <p:ph type="body" idx="1"/>
          </p:nvPr>
        </p:nvSpPr>
        <p:spPr>
          <a:xfrm>
            <a:off x="0" y="1158100"/>
            <a:ext cx="85797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Kube controller manager</a:t>
            </a:r>
            <a:endParaRPr sz="180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800"/>
          </a:p>
        </p:txBody>
      </p:sp>
      <p:pic>
        <p:nvPicPr>
          <p:cNvPr id="570" name="Google Shape;570;p75"/>
          <p:cNvPicPr preferRelativeResize="0"/>
          <p:nvPr/>
        </p:nvPicPr>
        <p:blipFill rotWithShape="1">
          <a:blip r:embed="rId3">
            <a:alphaModFix/>
          </a:blip>
          <a:srcRect t="8181" r="33337"/>
          <a:stretch/>
        </p:blipFill>
        <p:spPr>
          <a:xfrm>
            <a:off x="123225" y="1670675"/>
            <a:ext cx="4483247" cy="31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75"/>
          <p:cNvPicPr preferRelativeResize="0"/>
          <p:nvPr/>
        </p:nvPicPr>
        <p:blipFill rotWithShape="1">
          <a:blip r:embed="rId3">
            <a:alphaModFix/>
          </a:blip>
          <a:srcRect l="65454" t="45595" r="13650"/>
          <a:stretch/>
        </p:blipFill>
        <p:spPr>
          <a:xfrm>
            <a:off x="4606472" y="2963035"/>
            <a:ext cx="1405230" cy="1880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75"/>
          <p:cNvPicPr preferRelativeResize="0"/>
          <p:nvPr/>
        </p:nvPicPr>
        <p:blipFill rotWithShape="1">
          <a:blip r:embed="rId4">
            <a:alphaModFix/>
          </a:blip>
          <a:srcRect l="44370" t="18566" r="25502" b="69479"/>
          <a:stretch/>
        </p:blipFill>
        <p:spPr>
          <a:xfrm>
            <a:off x="4606472" y="1670675"/>
            <a:ext cx="1405229" cy="1292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75"/>
          <p:cNvSpPr txBox="1">
            <a:spLocks noGrp="1"/>
          </p:cNvSpPr>
          <p:nvPr>
            <p:ph type="body" idx="1"/>
          </p:nvPr>
        </p:nvSpPr>
        <p:spPr>
          <a:xfrm>
            <a:off x="6011700" y="1670675"/>
            <a:ext cx="3210000" cy="25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Surveiller l’état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Surveiller le nbre de pods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Signaler une anomalie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AutoNum type="arabicPeriod"/>
            </a:pPr>
            <a:r>
              <a:rPr lang="en" sz="1800"/>
              <a:t>Corriger la situation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0"/>
          <p:cNvSpPr txBox="1">
            <a:spLocks noGrp="1"/>
          </p:cNvSpPr>
          <p:nvPr>
            <p:ph type="body" idx="1"/>
          </p:nvPr>
        </p:nvSpPr>
        <p:spPr>
          <a:xfrm>
            <a:off x="607621" y="933842"/>
            <a:ext cx="7290000" cy="3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">
                <a:solidFill>
                  <a:srgbClr val="000000"/>
                </a:solidFill>
              </a:rPr>
              <a:t>Dans les anciens systèmes, il fallait un serveur dédié et un os pour chaque application déployée; 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Un temps de déploiement très long 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Des couts immenses 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Les ressources matériels ne sont pas exploité à 100%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4" name="Google Shape;194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1750" y="2772377"/>
            <a:ext cx="2836050" cy="15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159475" y="206113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Problématique </a:t>
            </a:r>
            <a:endParaRPr/>
          </a:p>
        </p:txBody>
      </p:sp>
      <p:pic>
        <p:nvPicPr>
          <p:cNvPr id="196" name="Google Shape;19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3425" y="0"/>
            <a:ext cx="1050575" cy="93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6"/>
          <p:cNvSpPr txBox="1">
            <a:spLocks noGrp="1"/>
          </p:cNvSpPr>
          <p:nvPr>
            <p:ph type="title"/>
          </p:nvPr>
        </p:nvSpPr>
        <p:spPr>
          <a:xfrm>
            <a:off x="350100" y="2205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Kubernetes</a:t>
            </a:r>
            <a:endParaRPr/>
          </a:p>
        </p:txBody>
      </p:sp>
      <p:sp>
        <p:nvSpPr>
          <p:cNvPr id="580" name="Google Shape;580;p76"/>
          <p:cNvSpPr txBox="1">
            <a:spLocks noGrp="1"/>
          </p:cNvSpPr>
          <p:nvPr>
            <p:ph type="body" idx="1"/>
          </p:nvPr>
        </p:nvSpPr>
        <p:spPr>
          <a:xfrm>
            <a:off x="0" y="1158100"/>
            <a:ext cx="85797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Kube controller manager</a:t>
            </a:r>
            <a:endParaRPr sz="180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800"/>
          </a:p>
        </p:txBody>
      </p:sp>
      <p:pic>
        <p:nvPicPr>
          <p:cNvPr id="581" name="Google Shape;58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100" y="1794700"/>
            <a:ext cx="4746022" cy="30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9900" y="2020874"/>
            <a:ext cx="3437374" cy="2493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4" name="Google Shape;584;p76"/>
          <p:cNvCxnSpPr/>
          <p:nvPr/>
        </p:nvCxnSpPr>
        <p:spPr>
          <a:xfrm rot="10800000" flipH="1">
            <a:off x="5096122" y="3436425"/>
            <a:ext cx="536100" cy="1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5" name="Google Shape;585;p76"/>
          <p:cNvCxnSpPr/>
          <p:nvPr/>
        </p:nvCxnSpPr>
        <p:spPr>
          <a:xfrm>
            <a:off x="5390263" y="3224225"/>
            <a:ext cx="235800" cy="8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6" name="Google Shape;586;p76"/>
          <p:cNvCxnSpPr/>
          <p:nvPr/>
        </p:nvCxnSpPr>
        <p:spPr>
          <a:xfrm flipH="1">
            <a:off x="5398621" y="3436300"/>
            <a:ext cx="233700" cy="16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7" name="Google Shape;587;p76"/>
          <p:cNvCxnSpPr/>
          <p:nvPr/>
        </p:nvCxnSpPr>
        <p:spPr>
          <a:xfrm rot="10800000" flipH="1">
            <a:off x="5096122" y="3318596"/>
            <a:ext cx="536100" cy="1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7"/>
          <p:cNvSpPr txBox="1">
            <a:spLocks noGrp="1"/>
          </p:cNvSpPr>
          <p:nvPr>
            <p:ph type="title"/>
          </p:nvPr>
        </p:nvSpPr>
        <p:spPr>
          <a:xfrm>
            <a:off x="350100" y="2205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Kubernetes</a:t>
            </a:r>
            <a:endParaRPr/>
          </a:p>
        </p:txBody>
      </p:sp>
      <p:sp>
        <p:nvSpPr>
          <p:cNvPr id="593" name="Google Shape;593;p77"/>
          <p:cNvSpPr txBox="1">
            <a:spLocks noGrp="1"/>
          </p:cNvSpPr>
          <p:nvPr>
            <p:ph type="body" idx="1"/>
          </p:nvPr>
        </p:nvSpPr>
        <p:spPr>
          <a:xfrm>
            <a:off x="0" y="1158100"/>
            <a:ext cx="85797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Kube scheduler</a:t>
            </a:r>
            <a:endParaRPr sz="180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800"/>
          </a:p>
        </p:txBody>
      </p:sp>
      <p:pic>
        <p:nvPicPr>
          <p:cNvPr id="594" name="Google Shape;59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77"/>
          <p:cNvPicPr preferRelativeResize="0"/>
          <p:nvPr/>
        </p:nvPicPr>
        <p:blipFill rotWithShape="1">
          <a:blip r:embed="rId4">
            <a:alphaModFix/>
          </a:blip>
          <a:srcRect r="16749"/>
          <a:stretch/>
        </p:blipFill>
        <p:spPr>
          <a:xfrm>
            <a:off x="1267650" y="1675650"/>
            <a:ext cx="6521275" cy="3137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77"/>
          <p:cNvSpPr/>
          <p:nvPr/>
        </p:nvSpPr>
        <p:spPr>
          <a:xfrm>
            <a:off x="3055103" y="2001713"/>
            <a:ext cx="546600" cy="24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Oran</a:t>
            </a:r>
            <a:endParaRPr sz="7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8"/>
          <p:cNvSpPr txBox="1">
            <a:spLocks noGrp="1"/>
          </p:cNvSpPr>
          <p:nvPr>
            <p:ph type="title"/>
          </p:nvPr>
        </p:nvSpPr>
        <p:spPr>
          <a:xfrm>
            <a:off x="350100" y="2205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Kubernetes</a:t>
            </a:r>
            <a:endParaRPr/>
          </a:p>
        </p:txBody>
      </p:sp>
      <p:sp>
        <p:nvSpPr>
          <p:cNvPr id="602" name="Google Shape;602;p78"/>
          <p:cNvSpPr txBox="1">
            <a:spLocks noGrp="1"/>
          </p:cNvSpPr>
          <p:nvPr>
            <p:ph type="body" idx="1"/>
          </p:nvPr>
        </p:nvSpPr>
        <p:spPr>
          <a:xfrm>
            <a:off x="0" y="1158100"/>
            <a:ext cx="8579700" cy="63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Kube scheduler</a:t>
            </a:r>
            <a:endParaRPr sz="180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800"/>
          </a:p>
        </p:txBody>
      </p:sp>
      <p:pic>
        <p:nvPicPr>
          <p:cNvPr id="603" name="Google Shape;60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1650" y="1692100"/>
            <a:ext cx="6700712" cy="304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9"/>
          <p:cNvSpPr txBox="1">
            <a:spLocks noGrp="1"/>
          </p:cNvSpPr>
          <p:nvPr>
            <p:ph type="title"/>
          </p:nvPr>
        </p:nvSpPr>
        <p:spPr>
          <a:xfrm>
            <a:off x="350100" y="2205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Kubernetes</a:t>
            </a:r>
            <a:endParaRPr/>
          </a:p>
        </p:txBody>
      </p:sp>
      <p:pic>
        <p:nvPicPr>
          <p:cNvPr id="610" name="Google Shape;610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79"/>
          <p:cNvSpPr txBox="1">
            <a:spLocks noGrp="1"/>
          </p:cNvSpPr>
          <p:nvPr>
            <p:ph type="body" idx="1"/>
          </p:nvPr>
        </p:nvSpPr>
        <p:spPr>
          <a:xfrm>
            <a:off x="0" y="1158100"/>
            <a:ext cx="8579700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Composant Worker (node): Kubelet</a:t>
            </a:r>
            <a:endParaRPr sz="180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800"/>
          </a:p>
        </p:txBody>
      </p:sp>
      <p:sp>
        <p:nvSpPr>
          <p:cNvPr id="612" name="Google Shape;612;p79"/>
          <p:cNvSpPr txBox="1">
            <a:spLocks noGrp="1"/>
          </p:cNvSpPr>
          <p:nvPr>
            <p:ph type="body" idx="1"/>
          </p:nvPr>
        </p:nvSpPr>
        <p:spPr>
          <a:xfrm>
            <a:off x="5044800" y="1633413"/>
            <a:ext cx="4099200" cy="31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Enregistrer le noeud 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Créer des pods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AutoNum type="arabicPeriod"/>
            </a:pPr>
            <a:r>
              <a:rPr lang="en" sz="1800"/>
              <a:t>Surveiller les noeuds et les pods</a:t>
            </a:r>
            <a:endParaRPr sz="1800"/>
          </a:p>
        </p:txBody>
      </p:sp>
      <p:pic>
        <p:nvPicPr>
          <p:cNvPr id="613" name="Google Shape;613;p79"/>
          <p:cNvPicPr preferRelativeResize="0"/>
          <p:nvPr/>
        </p:nvPicPr>
        <p:blipFill rotWithShape="1">
          <a:blip r:embed="rId4">
            <a:alphaModFix/>
          </a:blip>
          <a:srcRect l="606"/>
          <a:stretch/>
        </p:blipFill>
        <p:spPr>
          <a:xfrm>
            <a:off x="174850" y="1630000"/>
            <a:ext cx="4869950" cy="339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80"/>
          <p:cNvSpPr txBox="1">
            <a:spLocks noGrp="1"/>
          </p:cNvSpPr>
          <p:nvPr>
            <p:ph type="title"/>
          </p:nvPr>
        </p:nvSpPr>
        <p:spPr>
          <a:xfrm>
            <a:off x="350100" y="2205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Kubernetes</a:t>
            </a:r>
            <a:endParaRPr/>
          </a:p>
        </p:txBody>
      </p:sp>
      <p:pic>
        <p:nvPicPr>
          <p:cNvPr id="619" name="Google Shape;61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80"/>
          <p:cNvSpPr txBox="1">
            <a:spLocks noGrp="1"/>
          </p:cNvSpPr>
          <p:nvPr>
            <p:ph type="body" idx="1"/>
          </p:nvPr>
        </p:nvSpPr>
        <p:spPr>
          <a:xfrm>
            <a:off x="0" y="1158100"/>
            <a:ext cx="8579700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Composant Worker (node): Kube-proxy</a:t>
            </a:r>
            <a:endParaRPr sz="1800"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800"/>
          </a:p>
        </p:txBody>
      </p:sp>
      <p:sp>
        <p:nvSpPr>
          <p:cNvPr id="621" name="Google Shape;621;p80"/>
          <p:cNvSpPr txBox="1">
            <a:spLocks noGrp="1"/>
          </p:cNvSpPr>
          <p:nvPr>
            <p:ph type="body" idx="1"/>
          </p:nvPr>
        </p:nvSpPr>
        <p:spPr>
          <a:xfrm>
            <a:off x="4892400" y="1710113"/>
            <a:ext cx="4099200" cy="314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Surveille les services créer 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Créer des règles pour chaque service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AutoNum type="arabicPeriod"/>
            </a:pPr>
            <a:r>
              <a:rPr lang="en" sz="1800"/>
              <a:t>N’est pas un Proxy</a:t>
            </a:r>
            <a:endParaRPr sz="1800"/>
          </a:p>
        </p:txBody>
      </p:sp>
      <p:pic>
        <p:nvPicPr>
          <p:cNvPr id="622" name="Google Shape;622;p80"/>
          <p:cNvPicPr preferRelativeResize="0"/>
          <p:nvPr/>
        </p:nvPicPr>
        <p:blipFill rotWithShape="1">
          <a:blip r:embed="rId4">
            <a:alphaModFix/>
          </a:blip>
          <a:srcRect t="963" r="2543" b="9027"/>
          <a:stretch/>
        </p:blipFill>
        <p:spPr>
          <a:xfrm>
            <a:off x="152400" y="1741225"/>
            <a:ext cx="4619551" cy="289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80"/>
          <p:cNvPicPr preferRelativeResize="0"/>
          <p:nvPr/>
        </p:nvPicPr>
        <p:blipFill rotWithShape="1">
          <a:blip r:embed="rId4">
            <a:alphaModFix/>
          </a:blip>
          <a:srcRect l="42267" t="90825" r="39925"/>
          <a:stretch/>
        </p:blipFill>
        <p:spPr>
          <a:xfrm>
            <a:off x="1923360" y="4640800"/>
            <a:ext cx="1329476" cy="43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80"/>
          <p:cNvPicPr preferRelativeResize="0"/>
          <p:nvPr/>
        </p:nvPicPr>
        <p:blipFill rotWithShape="1">
          <a:blip r:embed="rId4">
            <a:alphaModFix/>
          </a:blip>
          <a:srcRect l="42267" t="90825" r="53048"/>
          <a:stretch/>
        </p:blipFill>
        <p:spPr>
          <a:xfrm>
            <a:off x="3252850" y="4640800"/>
            <a:ext cx="1519099" cy="43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80"/>
          <p:cNvPicPr preferRelativeResize="0"/>
          <p:nvPr/>
        </p:nvPicPr>
        <p:blipFill rotWithShape="1">
          <a:blip r:embed="rId4">
            <a:alphaModFix/>
          </a:blip>
          <a:srcRect l="42267" t="90825" r="53048"/>
          <a:stretch/>
        </p:blipFill>
        <p:spPr>
          <a:xfrm>
            <a:off x="145114" y="4640800"/>
            <a:ext cx="1778250" cy="43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1"/>
          <p:cNvSpPr txBox="1">
            <a:spLocks noGrp="1"/>
          </p:cNvSpPr>
          <p:nvPr>
            <p:ph type="title"/>
          </p:nvPr>
        </p:nvSpPr>
        <p:spPr>
          <a:xfrm>
            <a:off x="350100" y="2205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Installation Kubernetes</a:t>
            </a:r>
            <a:endParaRPr/>
          </a:p>
        </p:txBody>
      </p:sp>
      <p:pic>
        <p:nvPicPr>
          <p:cNvPr id="631" name="Google Shape;63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81"/>
          <p:cNvSpPr txBox="1">
            <a:spLocks noGrp="1"/>
          </p:cNvSpPr>
          <p:nvPr>
            <p:ph type="body" idx="1"/>
          </p:nvPr>
        </p:nvSpPr>
        <p:spPr>
          <a:xfrm>
            <a:off x="0" y="1158100"/>
            <a:ext cx="8579700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 b="1"/>
              <a:t>Composant Master: ETCD</a:t>
            </a:r>
            <a:r>
              <a:rPr lang="en" sz="1800"/>
              <a:t/>
            </a:r>
            <a:br>
              <a:rPr lang="en" sz="1800"/>
            </a:br>
            <a:r>
              <a:rPr lang="en" sz="1800"/>
              <a:t/>
            </a:r>
            <a:br>
              <a:rPr lang="en" sz="1800"/>
            </a:br>
            <a:r>
              <a:rPr lang="en" sz="1800"/>
              <a:t/>
            </a:r>
            <a:br>
              <a:rPr lang="en" sz="1800"/>
            </a:br>
            <a:r>
              <a:rPr lang="en" sz="1800"/>
              <a:t> etcd.service</a:t>
            </a:r>
            <a:endParaRPr sz="1800"/>
          </a:p>
        </p:txBody>
      </p:sp>
      <p:pic>
        <p:nvPicPr>
          <p:cNvPr id="633" name="Google Shape;633;p81"/>
          <p:cNvPicPr preferRelativeResize="0"/>
          <p:nvPr/>
        </p:nvPicPr>
        <p:blipFill rotWithShape="1">
          <a:blip r:embed="rId4">
            <a:alphaModFix/>
          </a:blip>
          <a:srcRect t="7544"/>
          <a:stretch/>
        </p:blipFill>
        <p:spPr>
          <a:xfrm>
            <a:off x="152400" y="1568600"/>
            <a:ext cx="8839200" cy="52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12" y="2335450"/>
            <a:ext cx="7930175" cy="274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82"/>
          <p:cNvSpPr txBox="1">
            <a:spLocks noGrp="1"/>
          </p:cNvSpPr>
          <p:nvPr>
            <p:ph type="title"/>
          </p:nvPr>
        </p:nvSpPr>
        <p:spPr>
          <a:xfrm>
            <a:off x="350100" y="2205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Installation Kubernetes</a:t>
            </a:r>
            <a:endParaRPr/>
          </a:p>
        </p:txBody>
      </p:sp>
      <p:pic>
        <p:nvPicPr>
          <p:cNvPr id="640" name="Google Shape;64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82"/>
          <p:cNvSpPr txBox="1">
            <a:spLocks noGrp="1"/>
          </p:cNvSpPr>
          <p:nvPr>
            <p:ph type="body" idx="1"/>
          </p:nvPr>
        </p:nvSpPr>
        <p:spPr>
          <a:xfrm>
            <a:off x="0" y="1158100"/>
            <a:ext cx="8579700" cy="93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 b="1"/>
              <a:t>Composant Master: Kube apiserver</a:t>
            </a:r>
            <a:r>
              <a:rPr lang="en" sz="1800"/>
              <a:t/>
            </a:r>
            <a:br>
              <a:rPr lang="en" sz="1800"/>
            </a:br>
            <a:r>
              <a:rPr lang="en" sz="1800"/>
              <a:t/>
            </a:r>
            <a:br>
              <a:rPr lang="en" sz="1800"/>
            </a:br>
            <a:r>
              <a:rPr lang="en" sz="1800"/>
              <a:t> kube-apiserver.service</a:t>
            </a:r>
            <a:endParaRPr sz="1800"/>
          </a:p>
        </p:txBody>
      </p:sp>
      <p:pic>
        <p:nvPicPr>
          <p:cNvPr id="642" name="Google Shape;642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6971"/>
            <a:ext cx="8839199" cy="3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083427"/>
            <a:ext cx="7807266" cy="3017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83"/>
          <p:cNvSpPr txBox="1">
            <a:spLocks noGrp="1"/>
          </p:cNvSpPr>
          <p:nvPr>
            <p:ph type="title"/>
          </p:nvPr>
        </p:nvSpPr>
        <p:spPr>
          <a:xfrm>
            <a:off x="350100" y="2205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Installation Kubernetes</a:t>
            </a:r>
            <a:endParaRPr/>
          </a:p>
        </p:txBody>
      </p:sp>
      <p:pic>
        <p:nvPicPr>
          <p:cNvPr id="649" name="Google Shape;64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83"/>
          <p:cNvSpPr txBox="1">
            <a:spLocks noGrp="1"/>
          </p:cNvSpPr>
          <p:nvPr>
            <p:ph type="body" idx="1"/>
          </p:nvPr>
        </p:nvSpPr>
        <p:spPr>
          <a:xfrm>
            <a:off x="0" y="1158100"/>
            <a:ext cx="8579700" cy="3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 b="1"/>
              <a:t>Composant Master: Kube controller manager</a:t>
            </a:r>
            <a:r>
              <a:rPr lang="en" sz="1800"/>
              <a:t/>
            </a:r>
            <a:br>
              <a:rPr lang="en" sz="1800"/>
            </a:br>
            <a:r>
              <a:rPr lang="en" sz="1800"/>
              <a:t/>
            </a:r>
            <a:br>
              <a:rPr lang="en" sz="1800"/>
            </a:br>
            <a:r>
              <a:rPr lang="en" sz="1800"/>
              <a:t> kube-controller-manager.service</a:t>
            </a:r>
            <a:endParaRPr sz="1800"/>
          </a:p>
        </p:txBody>
      </p:sp>
      <p:pic>
        <p:nvPicPr>
          <p:cNvPr id="651" name="Google Shape;651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375" y="2111050"/>
            <a:ext cx="8047850" cy="2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363" y="1532200"/>
            <a:ext cx="8609074" cy="30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4"/>
          <p:cNvSpPr txBox="1">
            <a:spLocks noGrp="1"/>
          </p:cNvSpPr>
          <p:nvPr>
            <p:ph type="title"/>
          </p:nvPr>
        </p:nvSpPr>
        <p:spPr>
          <a:xfrm>
            <a:off x="350100" y="2205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Installation Kubernetes</a:t>
            </a:r>
            <a:endParaRPr/>
          </a:p>
        </p:txBody>
      </p:sp>
      <p:pic>
        <p:nvPicPr>
          <p:cNvPr id="658" name="Google Shape;65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84"/>
          <p:cNvSpPr txBox="1">
            <a:spLocks noGrp="1"/>
          </p:cNvSpPr>
          <p:nvPr>
            <p:ph type="body" idx="1"/>
          </p:nvPr>
        </p:nvSpPr>
        <p:spPr>
          <a:xfrm>
            <a:off x="0" y="1158100"/>
            <a:ext cx="8579700" cy="3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 b="1"/>
              <a:t>Composant Master: Kube scheduler</a:t>
            </a:r>
            <a:r>
              <a:rPr lang="en" sz="1800"/>
              <a:t/>
            </a:r>
            <a:br>
              <a:rPr lang="en" sz="1800"/>
            </a:br>
            <a:r>
              <a:rPr lang="en" sz="1800"/>
              <a:t/>
            </a:r>
            <a:br>
              <a:rPr lang="en" sz="1800"/>
            </a:br>
            <a:r>
              <a:rPr lang="en" sz="1800"/>
              <a:t> kube-scheduler.service</a:t>
            </a:r>
            <a:endParaRPr sz="1800"/>
          </a:p>
        </p:txBody>
      </p:sp>
      <p:pic>
        <p:nvPicPr>
          <p:cNvPr id="660" name="Google Shape;660;p84"/>
          <p:cNvPicPr preferRelativeResize="0"/>
          <p:nvPr/>
        </p:nvPicPr>
        <p:blipFill rotWithShape="1">
          <a:blip r:embed="rId4">
            <a:alphaModFix/>
          </a:blip>
          <a:srcRect r="3297"/>
          <a:stretch/>
        </p:blipFill>
        <p:spPr>
          <a:xfrm>
            <a:off x="156925" y="1532200"/>
            <a:ext cx="8862476" cy="30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923" y="2124175"/>
            <a:ext cx="7802724" cy="1653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5"/>
          <p:cNvSpPr txBox="1">
            <a:spLocks noGrp="1"/>
          </p:cNvSpPr>
          <p:nvPr>
            <p:ph type="title"/>
          </p:nvPr>
        </p:nvSpPr>
        <p:spPr>
          <a:xfrm>
            <a:off x="350100" y="2205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Installation Kubernetes</a:t>
            </a:r>
            <a:endParaRPr/>
          </a:p>
        </p:txBody>
      </p:sp>
      <p:pic>
        <p:nvPicPr>
          <p:cNvPr id="667" name="Google Shape;66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85"/>
          <p:cNvSpPr txBox="1">
            <a:spLocks noGrp="1"/>
          </p:cNvSpPr>
          <p:nvPr>
            <p:ph type="body" idx="1"/>
          </p:nvPr>
        </p:nvSpPr>
        <p:spPr>
          <a:xfrm>
            <a:off x="0" y="1158100"/>
            <a:ext cx="8579700" cy="3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 b="1"/>
              <a:t>Composant Worker: Kubelet</a:t>
            </a:r>
            <a:r>
              <a:rPr lang="en" sz="1800"/>
              <a:t/>
            </a:r>
            <a:br>
              <a:rPr lang="en" sz="1800"/>
            </a:br>
            <a:r>
              <a:rPr lang="en" sz="1800"/>
              <a:t/>
            </a:r>
            <a:br>
              <a:rPr lang="en" sz="1800"/>
            </a:br>
            <a:r>
              <a:rPr lang="en" sz="1800"/>
              <a:t> kubelet.service</a:t>
            </a:r>
            <a:endParaRPr sz="1800"/>
          </a:p>
        </p:txBody>
      </p:sp>
      <p:pic>
        <p:nvPicPr>
          <p:cNvPr id="669" name="Google Shape;669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17609"/>
            <a:ext cx="8839198" cy="32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137827"/>
            <a:ext cx="7839075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1"/>
          <p:cNvSpPr txBox="1">
            <a:spLocks noGrp="1"/>
          </p:cNvSpPr>
          <p:nvPr>
            <p:ph type="body" idx="1"/>
          </p:nvPr>
        </p:nvSpPr>
        <p:spPr>
          <a:xfrm>
            <a:off x="432625" y="890475"/>
            <a:ext cx="7974300" cy="36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">
                <a:solidFill>
                  <a:srgbClr val="FF0000"/>
                </a:solidFill>
              </a:rPr>
              <a:t>La virtualisation: </a:t>
            </a:r>
            <a:r>
              <a:rPr lang="en">
                <a:solidFill>
                  <a:srgbClr val="000000"/>
                </a:solidFill>
              </a:rPr>
              <a:t>faire fonctionner sur une seule machine physique plusieurs systèmes comme s’ils fonctionnaient sur des machines physique distinctes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700"/>
              <a:buNone/>
            </a:pPr>
            <a:r>
              <a:rPr lang="en">
                <a:solidFill>
                  <a:srgbClr val="000000"/>
                </a:solidFill>
              </a:rPr>
              <a:t>Dans le cas de la virtualisation des serveurs: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700"/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700"/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>
                <a:solidFill>
                  <a:srgbClr val="000000"/>
                </a:solidFill>
              </a:rPr>
              <a:t>Allocation des ressources au VMs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700"/>
              <a:buNone/>
            </a:pP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>
                <a:solidFill>
                  <a:srgbClr val="000000"/>
                </a:solidFill>
              </a:rPr>
              <a:t>Assure que ces VMs n’interfère pas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700"/>
              <a:buNone/>
            </a:pPr>
            <a:endParaRPr>
              <a:solidFill>
                <a:srgbClr val="FF0000"/>
              </a:solidFill>
            </a:endParaRPr>
          </a:p>
        </p:txBody>
      </p:sp>
      <p:sp>
        <p:nvSpPr>
          <p:cNvPr id="203" name="Google Shape;203;p41"/>
          <p:cNvSpPr/>
          <p:nvPr/>
        </p:nvSpPr>
        <p:spPr>
          <a:xfrm>
            <a:off x="6063600" y="3648025"/>
            <a:ext cx="1983600" cy="296400"/>
          </a:xfrm>
          <a:prstGeom prst="rect">
            <a:avLst/>
          </a:prstGeom>
          <a:solidFill>
            <a:schemeClr val="accent1"/>
          </a:solidFill>
          <a:ln w="15875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Hardware</a:t>
            </a:r>
            <a:endParaRPr sz="14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04" name="Google Shape;204;p41"/>
          <p:cNvSpPr/>
          <p:nvPr/>
        </p:nvSpPr>
        <p:spPr>
          <a:xfrm>
            <a:off x="6063601" y="3271775"/>
            <a:ext cx="1983600" cy="296400"/>
          </a:xfrm>
          <a:prstGeom prst="rect">
            <a:avLst/>
          </a:prstGeom>
          <a:solidFill>
            <a:schemeClr val="accent1"/>
          </a:solidFill>
          <a:ln w="15875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Hyperviseur </a:t>
            </a:r>
            <a:endParaRPr sz="14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05" name="Google Shape;205;p41"/>
          <p:cNvSpPr/>
          <p:nvPr/>
        </p:nvSpPr>
        <p:spPr>
          <a:xfrm>
            <a:off x="7592777" y="2911728"/>
            <a:ext cx="453600" cy="296400"/>
          </a:xfrm>
          <a:prstGeom prst="rect">
            <a:avLst/>
          </a:prstGeom>
          <a:solidFill>
            <a:schemeClr val="accent1"/>
          </a:solidFill>
          <a:ln w="15875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OS</a:t>
            </a:r>
            <a:endParaRPr sz="14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06" name="Google Shape;206;p41"/>
          <p:cNvSpPr/>
          <p:nvPr/>
        </p:nvSpPr>
        <p:spPr>
          <a:xfrm>
            <a:off x="7076700" y="2910229"/>
            <a:ext cx="453600" cy="296400"/>
          </a:xfrm>
          <a:prstGeom prst="rect">
            <a:avLst/>
          </a:prstGeom>
          <a:solidFill>
            <a:schemeClr val="accent1"/>
          </a:solidFill>
          <a:ln w="15875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OS</a:t>
            </a:r>
            <a:endParaRPr sz="14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07" name="Google Shape;207;p41"/>
          <p:cNvSpPr/>
          <p:nvPr/>
        </p:nvSpPr>
        <p:spPr>
          <a:xfrm>
            <a:off x="7592026" y="2522464"/>
            <a:ext cx="455100" cy="340200"/>
          </a:xfrm>
          <a:prstGeom prst="rect">
            <a:avLst/>
          </a:prstGeom>
          <a:solidFill>
            <a:schemeClr val="accent1"/>
          </a:solidFill>
          <a:ln w="15875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App</a:t>
            </a:r>
            <a:endParaRPr sz="14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08" name="Google Shape;208;p41"/>
          <p:cNvSpPr/>
          <p:nvPr/>
        </p:nvSpPr>
        <p:spPr>
          <a:xfrm>
            <a:off x="6063600" y="2517019"/>
            <a:ext cx="455100" cy="340200"/>
          </a:xfrm>
          <a:prstGeom prst="rect">
            <a:avLst/>
          </a:prstGeom>
          <a:solidFill>
            <a:schemeClr val="accent1"/>
          </a:solidFill>
          <a:ln w="15875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App</a:t>
            </a:r>
            <a:endParaRPr sz="14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09" name="Google Shape;209;p41"/>
          <p:cNvSpPr/>
          <p:nvPr/>
        </p:nvSpPr>
        <p:spPr>
          <a:xfrm>
            <a:off x="6566131" y="2518718"/>
            <a:ext cx="453600" cy="340200"/>
          </a:xfrm>
          <a:prstGeom prst="rect">
            <a:avLst/>
          </a:prstGeom>
          <a:solidFill>
            <a:schemeClr val="accent1"/>
          </a:solidFill>
          <a:ln w="15875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App</a:t>
            </a:r>
            <a:endParaRPr sz="14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10" name="Google Shape;210;p41"/>
          <p:cNvSpPr/>
          <p:nvPr/>
        </p:nvSpPr>
        <p:spPr>
          <a:xfrm>
            <a:off x="7068436" y="2519466"/>
            <a:ext cx="455100" cy="340200"/>
          </a:xfrm>
          <a:prstGeom prst="rect">
            <a:avLst/>
          </a:prstGeom>
          <a:solidFill>
            <a:schemeClr val="accent1"/>
          </a:solidFill>
          <a:ln w="15875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App</a:t>
            </a:r>
            <a:endParaRPr sz="14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cxnSp>
        <p:nvCxnSpPr>
          <p:cNvPr id="211" name="Google Shape;211;p41"/>
          <p:cNvCxnSpPr>
            <a:stCxn id="204" idx="1"/>
          </p:cNvCxnSpPr>
          <p:nvPr/>
        </p:nvCxnSpPr>
        <p:spPr>
          <a:xfrm rot="10800000">
            <a:off x="4457701" y="2910875"/>
            <a:ext cx="1605900" cy="509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2" name="Google Shape;212;p41"/>
          <p:cNvCxnSpPr/>
          <p:nvPr/>
        </p:nvCxnSpPr>
        <p:spPr>
          <a:xfrm flipH="1">
            <a:off x="4571991" y="3446103"/>
            <a:ext cx="1773600" cy="175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13" name="Google Shape;213;p41"/>
          <p:cNvSpPr txBox="1">
            <a:spLocks noGrp="1"/>
          </p:cNvSpPr>
          <p:nvPr>
            <p:ph type="title"/>
          </p:nvPr>
        </p:nvSpPr>
        <p:spPr>
          <a:xfrm>
            <a:off x="159475" y="206113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Problématique </a:t>
            </a:r>
            <a:endParaRPr/>
          </a:p>
        </p:txBody>
      </p:sp>
      <p:pic>
        <p:nvPicPr>
          <p:cNvPr id="214" name="Google Shape;21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3425" y="0"/>
            <a:ext cx="1050575" cy="933844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1"/>
          <p:cNvSpPr/>
          <p:nvPr/>
        </p:nvSpPr>
        <p:spPr>
          <a:xfrm>
            <a:off x="6571229" y="2909854"/>
            <a:ext cx="453600" cy="296400"/>
          </a:xfrm>
          <a:prstGeom prst="rect">
            <a:avLst/>
          </a:prstGeom>
          <a:solidFill>
            <a:schemeClr val="accent1"/>
          </a:solidFill>
          <a:ln w="15875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OS</a:t>
            </a:r>
            <a:endParaRPr sz="14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16" name="Google Shape;216;p41"/>
          <p:cNvSpPr/>
          <p:nvPr/>
        </p:nvSpPr>
        <p:spPr>
          <a:xfrm>
            <a:off x="6061413" y="2910116"/>
            <a:ext cx="453600" cy="296400"/>
          </a:xfrm>
          <a:prstGeom prst="rect">
            <a:avLst/>
          </a:prstGeom>
          <a:solidFill>
            <a:schemeClr val="accent1"/>
          </a:solidFill>
          <a:ln w="15875" cap="flat" cmpd="sng">
            <a:solidFill>
              <a:srgbClr val="147EA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OS</a:t>
            </a:r>
            <a:endParaRPr sz="14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86"/>
          <p:cNvSpPr txBox="1">
            <a:spLocks noGrp="1"/>
          </p:cNvSpPr>
          <p:nvPr>
            <p:ph type="title"/>
          </p:nvPr>
        </p:nvSpPr>
        <p:spPr>
          <a:xfrm>
            <a:off x="350100" y="2205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Installation Kubernetes</a:t>
            </a:r>
            <a:endParaRPr/>
          </a:p>
        </p:txBody>
      </p:sp>
      <p:pic>
        <p:nvPicPr>
          <p:cNvPr id="676" name="Google Shape;67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86"/>
          <p:cNvSpPr txBox="1">
            <a:spLocks noGrp="1"/>
          </p:cNvSpPr>
          <p:nvPr>
            <p:ph type="body" idx="1"/>
          </p:nvPr>
        </p:nvSpPr>
        <p:spPr>
          <a:xfrm>
            <a:off x="0" y="1158100"/>
            <a:ext cx="8579700" cy="3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 b="1"/>
              <a:t>Composant Worker: Kube Proxy</a:t>
            </a:r>
            <a:r>
              <a:rPr lang="en" sz="1800"/>
              <a:t/>
            </a:r>
            <a:br>
              <a:rPr lang="en" sz="1800"/>
            </a:br>
            <a:r>
              <a:rPr lang="en" sz="1800"/>
              <a:t/>
            </a:r>
            <a:br>
              <a:rPr lang="en" sz="1800"/>
            </a:br>
            <a:r>
              <a:rPr lang="en" sz="1800"/>
              <a:t> kube-proxy.service</a:t>
            </a:r>
            <a:endParaRPr sz="1800"/>
          </a:p>
        </p:txBody>
      </p:sp>
      <p:pic>
        <p:nvPicPr>
          <p:cNvPr id="678" name="Google Shape;678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29576"/>
            <a:ext cx="7807251" cy="1749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86"/>
          <p:cNvPicPr preferRelativeResize="0"/>
          <p:nvPr/>
        </p:nvPicPr>
        <p:blipFill rotWithShape="1">
          <a:blip r:embed="rId5">
            <a:alphaModFix/>
          </a:blip>
          <a:srcRect l="1166" b="-10"/>
          <a:stretch/>
        </p:blipFill>
        <p:spPr>
          <a:xfrm>
            <a:off x="152400" y="1532191"/>
            <a:ext cx="8736249" cy="31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7"/>
          <p:cNvSpPr txBox="1">
            <a:spLocks noGrp="1"/>
          </p:cNvSpPr>
          <p:nvPr>
            <p:ph type="title"/>
          </p:nvPr>
        </p:nvSpPr>
        <p:spPr>
          <a:xfrm>
            <a:off x="350100" y="2205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Installation Kubernetes</a:t>
            </a:r>
            <a:endParaRPr/>
          </a:p>
        </p:txBody>
      </p:sp>
      <p:pic>
        <p:nvPicPr>
          <p:cNvPr id="685" name="Google Shape;68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87"/>
          <p:cNvSpPr txBox="1">
            <a:spLocks noGrp="1"/>
          </p:cNvSpPr>
          <p:nvPr>
            <p:ph type="body" idx="1"/>
          </p:nvPr>
        </p:nvSpPr>
        <p:spPr>
          <a:xfrm>
            <a:off x="0" y="1158100"/>
            <a:ext cx="8579700" cy="16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Composant Client: Kubectl</a:t>
            </a:r>
            <a:r>
              <a:rPr lang="en" sz="1800"/>
              <a:t/>
            </a:r>
            <a:br>
              <a:rPr lang="en" sz="1800"/>
            </a:br>
            <a:r>
              <a:rPr lang="en" sz="1800"/>
              <a:t/>
            </a:r>
            <a:br>
              <a:rPr lang="en" sz="1800"/>
            </a:br>
            <a:r>
              <a:rPr lang="en" sz="1800"/>
              <a:t> 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/>
              <a:t> Installation</a:t>
            </a:r>
            <a:endParaRPr sz="1800"/>
          </a:p>
        </p:txBody>
      </p:sp>
      <p:pic>
        <p:nvPicPr>
          <p:cNvPr id="687" name="Google Shape;687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85175"/>
            <a:ext cx="6756674" cy="307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599435"/>
            <a:ext cx="5248275" cy="3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88"/>
          <p:cNvSpPr txBox="1">
            <a:spLocks noGrp="1"/>
          </p:cNvSpPr>
          <p:nvPr>
            <p:ph type="ctrTitle"/>
          </p:nvPr>
        </p:nvSpPr>
        <p:spPr>
          <a:xfrm>
            <a:off x="457200" y="1549525"/>
            <a:ext cx="51750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Objets Kubernetes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8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Pods</a:t>
            </a:r>
            <a:endParaRPr/>
          </a:p>
        </p:txBody>
      </p:sp>
      <p:sp>
        <p:nvSpPr>
          <p:cNvPr id="699" name="Google Shape;699;p89"/>
          <p:cNvSpPr txBox="1">
            <a:spLocks noGrp="1"/>
          </p:cNvSpPr>
          <p:nvPr>
            <p:ph type="body" idx="1"/>
          </p:nvPr>
        </p:nvSpPr>
        <p:spPr>
          <a:xfrm>
            <a:off x="0" y="1200150"/>
            <a:ext cx="5964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b="1" dirty="0"/>
              <a:t>Un Pod </a:t>
            </a:r>
            <a:r>
              <a:rPr lang="en" sz="1800" dirty="0"/>
              <a:t>est</a:t>
            </a:r>
            <a:r>
              <a:rPr lang="en" sz="1800" b="1" dirty="0"/>
              <a:t> </a:t>
            </a:r>
            <a:r>
              <a:rPr lang="en" sz="1800" dirty="0"/>
              <a:t>l’unité la plus petite de Kubernetes.</a:t>
            </a: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Les Pods sont </a:t>
            </a:r>
            <a:r>
              <a:rPr lang="en" sz="1800" b="1" dirty="0"/>
              <a:t>un ou plusieurs containers</a:t>
            </a:r>
            <a:r>
              <a:rPr lang="en" sz="1800" dirty="0"/>
              <a:t> qui partage le même volume et la même adresse ip sur le réseau</a:t>
            </a:r>
            <a:endParaRPr sz="1800" dirty="0"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 dirty="0"/>
              <a:t>Généralement, Pod=Application</a:t>
            </a:r>
            <a:endParaRPr sz="1800" dirty="0"/>
          </a:p>
        </p:txBody>
      </p:sp>
      <p:pic>
        <p:nvPicPr>
          <p:cNvPr id="700" name="Google Shape;700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9061" y="1219675"/>
            <a:ext cx="2903465" cy="3686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737" y="3174197"/>
            <a:ext cx="3057691" cy="1732127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9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Pods</a:t>
            </a:r>
            <a:endParaRPr/>
          </a:p>
        </p:txBody>
      </p:sp>
      <p:pic>
        <p:nvPicPr>
          <p:cNvPr id="707" name="Google Shape;707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15778"/>
            <a:ext cx="3125703" cy="3775322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90"/>
          <p:cNvSpPr txBox="1">
            <a:spLocks noGrp="1"/>
          </p:cNvSpPr>
          <p:nvPr>
            <p:ph type="body" idx="1"/>
          </p:nvPr>
        </p:nvSpPr>
        <p:spPr>
          <a:xfrm>
            <a:off x="4244025" y="1142927"/>
            <a:ext cx="4099200" cy="3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apiVersion</a:t>
            </a:r>
            <a:r>
              <a:rPr lang="en" sz="1800"/>
              <a:t>: quelle api utilisée?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/>
              <a:t>kind</a:t>
            </a:r>
            <a:r>
              <a:rPr lang="en" sz="1800"/>
              <a:t>: quel genre d’objet?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/>
              <a:t>metadata</a:t>
            </a:r>
            <a:r>
              <a:rPr lang="en" sz="1800"/>
              <a:t>: description de l’objet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/>
              <a:t>spec</a:t>
            </a:r>
            <a:r>
              <a:rPr lang="en" sz="1800"/>
              <a:t>: specifité de l’objet</a:t>
            </a:r>
            <a:endParaRPr sz="18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9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ReplicaSet</a:t>
            </a:r>
            <a:endParaRPr/>
          </a:p>
        </p:txBody>
      </p:sp>
      <p:sp>
        <p:nvSpPr>
          <p:cNvPr id="715" name="Google Shape;715;p91"/>
          <p:cNvSpPr txBox="1">
            <a:spLocks noGrp="1"/>
          </p:cNvSpPr>
          <p:nvPr>
            <p:ph type="body" idx="1"/>
          </p:nvPr>
        </p:nvSpPr>
        <p:spPr>
          <a:xfrm>
            <a:off x="0" y="1156425"/>
            <a:ext cx="5823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Le rôle d’un ReplicaSet est de maintenir un ensemble stable de réplicas d’un pod exécutés à un moment donné. </a:t>
            </a:r>
            <a:br>
              <a:rPr lang="en" sz="1800"/>
            </a:b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Il est souvent utilisé pour garantir la disponibilité d’un nombre spécifique de pods identiques</a:t>
            </a:r>
            <a:r>
              <a:rPr lang="en" sz="1800" b="1"/>
              <a:t>.</a:t>
            </a:r>
            <a:endParaRPr sz="1800" b="1"/>
          </a:p>
        </p:txBody>
      </p:sp>
      <p:pic>
        <p:nvPicPr>
          <p:cNvPr id="716" name="Google Shape;71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91"/>
          <p:cNvPicPr preferRelativeResize="0"/>
          <p:nvPr/>
        </p:nvPicPr>
        <p:blipFill rotWithShape="1">
          <a:blip r:embed="rId4">
            <a:alphaModFix/>
          </a:blip>
          <a:srcRect b="6208"/>
          <a:stretch/>
        </p:blipFill>
        <p:spPr>
          <a:xfrm>
            <a:off x="5823500" y="1185565"/>
            <a:ext cx="3221725" cy="392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9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</p:txBody>
      </p:sp>
      <p:pic>
        <p:nvPicPr>
          <p:cNvPr id="723" name="Google Shape;72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92"/>
          <p:cNvPicPr preferRelativeResize="0"/>
          <p:nvPr/>
        </p:nvPicPr>
        <p:blipFill rotWithShape="1">
          <a:blip r:embed="rId4">
            <a:alphaModFix/>
          </a:blip>
          <a:srcRect l="3466" t="6948" r="3101" b="8003"/>
          <a:stretch/>
        </p:blipFill>
        <p:spPr>
          <a:xfrm>
            <a:off x="1644506" y="1253058"/>
            <a:ext cx="5854974" cy="36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9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</p:txBody>
      </p:sp>
      <p:sp>
        <p:nvSpPr>
          <p:cNvPr id="730" name="Google Shape;730;p93"/>
          <p:cNvSpPr txBox="1">
            <a:spLocks noGrp="1"/>
          </p:cNvSpPr>
          <p:nvPr>
            <p:ph type="body" idx="1"/>
          </p:nvPr>
        </p:nvSpPr>
        <p:spPr>
          <a:xfrm>
            <a:off x="0" y="1200150"/>
            <a:ext cx="5587800" cy="23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Fournit des mises à jour déclaratives pour les pods et les ReplicaSets.</a:t>
            </a:r>
            <a:br>
              <a:rPr lang="en" sz="1800"/>
            </a:b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Le contrôleur de déploiement modifie l’état actuel vers l’état souhaitée.</a:t>
            </a:r>
            <a:endParaRPr sz="1800"/>
          </a:p>
        </p:txBody>
      </p:sp>
      <p:pic>
        <p:nvPicPr>
          <p:cNvPr id="731" name="Google Shape;731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6850" y="1167600"/>
            <a:ext cx="2964075" cy="39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9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Services</a:t>
            </a:r>
            <a:endParaRPr/>
          </a:p>
        </p:txBody>
      </p:sp>
      <p:pic>
        <p:nvPicPr>
          <p:cNvPr id="738" name="Google Shape;738;p94"/>
          <p:cNvPicPr preferRelativeResize="0"/>
          <p:nvPr/>
        </p:nvPicPr>
        <p:blipFill rotWithShape="1">
          <a:blip r:embed="rId3">
            <a:alphaModFix/>
          </a:blip>
          <a:srcRect l="2879" t="2555" r="2709" b="3476"/>
          <a:stretch/>
        </p:blipFill>
        <p:spPr>
          <a:xfrm>
            <a:off x="4345725" y="1139025"/>
            <a:ext cx="4673100" cy="39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94"/>
          <p:cNvSpPr txBox="1">
            <a:spLocks noGrp="1"/>
          </p:cNvSpPr>
          <p:nvPr>
            <p:ph type="body" idx="1"/>
          </p:nvPr>
        </p:nvSpPr>
        <p:spPr>
          <a:xfrm>
            <a:off x="0" y="1139025"/>
            <a:ext cx="53484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Permet d’accéder aux applications présentes sur les pods sans avoir à utiliser leurs IPs</a:t>
            </a:r>
            <a:endParaRPr sz="1800"/>
          </a:p>
        </p:txBody>
      </p:sp>
      <p:sp>
        <p:nvSpPr>
          <p:cNvPr id="740" name="Google Shape;740;p94"/>
          <p:cNvSpPr txBox="1"/>
          <p:nvPr/>
        </p:nvSpPr>
        <p:spPr>
          <a:xfrm>
            <a:off x="0" y="2104950"/>
            <a:ext cx="4075800" cy="16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b="1">
                <a:solidFill>
                  <a:schemeClr val="dk1"/>
                </a:solidFill>
              </a:rPr>
              <a:t>Une ressource durable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cluster IP statique</a:t>
            </a:r>
            <a:endParaRPr sz="1800">
              <a:solidFill>
                <a:schemeClr val="dk1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Un nom DNS statique</a:t>
            </a:r>
            <a:endParaRPr sz="1800"/>
          </a:p>
        </p:txBody>
      </p:sp>
      <p:pic>
        <p:nvPicPr>
          <p:cNvPr id="741" name="Google Shape;741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9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Services</a:t>
            </a:r>
            <a:endParaRPr/>
          </a:p>
        </p:txBody>
      </p:sp>
      <p:pic>
        <p:nvPicPr>
          <p:cNvPr id="747" name="Google Shape;747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1538" y="1791328"/>
            <a:ext cx="7400925" cy="24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95"/>
          <p:cNvSpPr txBox="1">
            <a:spLocks noGrp="1"/>
          </p:cNvSpPr>
          <p:nvPr>
            <p:ph type="body" idx="1"/>
          </p:nvPr>
        </p:nvSpPr>
        <p:spPr>
          <a:xfrm>
            <a:off x="0" y="1139025"/>
            <a:ext cx="53484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 b="1"/>
              <a:t>Types de services</a:t>
            </a:r>
            <a:endParaRPr sz="18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2"/>
          <p:cNvSpPr txBox="1">
            <a:spLocks noGrp="1"/>
          </p:cNvSpPr>
          <p:nvPr>
            <p:ph type="body" idx="1"/>
          </p:nvPr>
        </p:nvSpPr>
        <p:spPr>
          <a:xfrm>
            <a:off x="768096" y="1309817"/>
            <a:ext cx="7290000" cy="3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">
                <a:solidFill>
                  <a:srgbClr val="FF0000"/>
                </a:solidFill>
              </a:rPr>
              <a:t>Limitation des VMs: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Chaque machine virtuelle nécessite: 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Allocation du CPU- Stockage - RAM - Système d'exploitation invité entier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OS invité signifie ressources gaspillées 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Portabilité de l'application non garantie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700"/>
              <a:buNone/>
            </a:pPr>
            <a:endParaRPr>
              <a:solidFill>
                <a:srgbClr val="FF0000"/>
              </a:solidFill>
            </a:endParaRPr>
          </a:p>
        </p:txBody>
      </p:sp>
      <p:pic>
        <p:nvPicPr>
          <p:cNvPr id="223" name="Google Shape;223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4534" y="3507437"/>
            <a:ext cx="5214938" cy="1293019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2"/>
          <p:cNvSpPr txBox="1">
            <a:spLocks noGrp="1"/>
          </p:cNvSpPr>
          <p:nvPr>
            <p:ph type="title"/>
          </p:nvPr>
        </p:nvSpPr>
        <p:spPr>
          <a:xfrm>
            <a:off x="159475" y="206113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Problématique </a:t>
            </a:r>
            <a:endParaRPr/>
          </a:p>
        </p:txBody>
      </p:sp>
      <p:pic>
        <p:nvPicPr>
          <p:cNvPr id="225" name="Google Shape;22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3425" y="0"/>
            <a:ext cx="1050575" cy="93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Services</a:t>
            </a:r>
            <a:endParaRPr/>
          </a:p>
        </p:txBody>
      </p:sp>
      <p:sp>
        <p:nvSpPr>
          <p:cNvPr id="755" name="Google Shape;755;p96"/>
          <p:cNvSpPr txBox="1">
            <a:spLocks noGrp="1"/>
          </p:cNvSpPr>
          <p:nvPr>
            <p:ph type="body" idx="1"/>
          </p:nvPr>
        </p:nvSpPr>
        <p:spPr>
          <a:xfrm>
            <a:off x="0" y="1155463"/>
            <a:ext cx="53484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 b="1"/>
              <a:t>ClusterIP</a:t>
            </a:r>
            <a:endParaRPr sz="1800" b="1"/>
          </a:p>
        </p:txBody>
      </p:sp>
      <p:sp>
        <p:nvSpPr>
          <p:cNvPr id="756" name="Google Shape;756;p96"/>
          <p:cNvSpPr txBox="1"/>
          <p:nvPr/>
        </p:nvSpPr>
        <p:spPr>
          <a:xfrm>
            <a:off x="0" y="1697500"/>
            <a:ext cx="3550200" cy="31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Accessible qu'à partir de l'intérieure du cluster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Permet aux pods de communiquer entre eux avec des nom de domaine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757" name="Google Shape;757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8975" y="1320138"/>
            <a:ext cx="2769025" cy="349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96"/>
          <p:cNvPicPr preferRelativeResize="0"/>
          <p:nvPr/>
        </p:nvPicPr>
        <p:blipFill rotWithShape="1">
          <a:blip r:embed="rId5">
            <a:alphaModFix/>
          </a:blip>
          <a:srcRect r="11933"/>
          <a:stretch/>
        </p:blipFill>
        <p:spPr>
          <a:xfrm>
            <a:off x="6318550" y="1241850"/>
            <a:ext cx="2547775" cy="365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9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Services</a:t>
            </a:r>
            <a:endParaRPr/>
          </a:p>
        </p:txBody>
      </p:sp>
      <p:sp>
        <p:nvSpPr>
          <p:cNvPr id="765" name="Google Shape;765;p97"/>
          <p:cNvSpPr txBox="1">
            <a:spLocks noGrp="1"/>
          </p:cNvSpPr>
          <p:nvPr>
            <p:ph type="body" idx="1"/>
          </p:nvPr>
        </p:nvSpPr>
        <p:spPr>
          <a:xfrm>
            <a:off x="0" y="1155463"/>
            <a:ext cx="53484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 b="1"/>
              <a:t>NodePort</a:t>
            </a:r>
            <a:endParaRPr sz="1800" b="1"/>
          </a:p>
        </p:txBody>
      </p:sp>
      <p:sp>
        <p:nvSpPr>
          <p:cNvPr id="766" name="Google Shape;766;p97"/>
          <p:cNvSpPr txBox="1"/>
          <p:nvPr/>
        </p:nvSpPr>
        <p:spPr>
          <a:xfrm>
            <a:off x="0" y="1697500"/>
            <a:ext cx="5806500" cy="13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Permet d'exposer les applications au réseau externe 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Accessible de l’extérieure du cluster en utilisant les IP des noeuds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pic>
        <p:nvPicPr>
          <p:cNvPr id="767" name="Google Shape;767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7875" y="1267650"/>
            <a:ext cx="2589325" cy="37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97"/>
          <p:cNvPicPr preferRelativeResize="0"/>
          <p:nvPr/>
        </p:nvPicPr>
        <p:blipFill rotWithShape="1">
          <a:blip r:embed="rId5">
            <a:alphaModFix/>
          </a:blip>
          <a:srcRect t="5849" b="4303"/>
          <a:stretch/>
        </p:blipFill>
        <p:spPr>
          <a:xfrm>
            <a:off x="934800" y="2995600"/>
            <a:ext cx="4413600" cy="194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9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Services</a:t>
            </a:r>
            <a:endParaRPr/>
          </a:p>
        </p:txBody>
      </p:sp>
      <p:sp>
        <p:nvSpPr>
          <p:cNvPr id="775" name="Google Shape;775;p98"/>
          <p:cNvSpPr txBox="1">
            <a:spLocks noGrp="1"/>
          </p:cNvSpPr>
          <p:nvPr>
            <p:ph type="body" idx="1"/>
          </p:nvPr>
        </p:nvSpPr>
        <p:spPr>
          <a:xfrm>
            <a:off x="0" y="1155463"/>
            <a:ext cx="53484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 b="1"/>
              <a:t>NodePort</a:t>
            </a:r>
            <a:endParaRPr sz="1800" b="1"/>
          </a:p>
        </p:txBody>
      </p:sp>
      <p:pic>
        <p:nvPicPr>
          <p:cNvPr id="776" name="Google Shape;776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6000" y="1282224"/>
            <a:ext cx="2622050" cy="362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98"/>
          <p:cNvPicPr preferRelativeResize="0"/>
          <p:nvPr/>
        </p:nvPicPr>
        <p:blipFill rotWithShape="1">
          <a:blip r:embed="rId5">
            <a:alphaModFix/>
          </a:blip>
          <a:srcRect l="1631" t="9814" r="1843" b="5360"/>
          <a:stretch/>
        </p:blipFill>
        <p:spPr>
          <a:xfrm>
            <a:off x="457200" y="1621825"/>
            <a:ext cx="5216375" cy="328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9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Services</a:t>
            </a:r>
            <a:endParaRPr/>
          </a:p>
        </p:txBody>
      </p:sp>
      <p:sp>
        <p:nvSpPr>
          <p:cNvPr id="784" name="Google Shape;784;p99"/>
          <p:cNvSpPr txBox="1">
            <a:spLocks noGrp="1"/>
          </p:cNvSpPr>
          <p:nvPr>
            <p:ph type="body" idx="1"/>
          </p:nvPr>
        </p:nvSpPr>
        <p:spPr>
          <a:xfrm>
            <a:off x="0" y="1155463"/>
            <a:ext cx="53484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 b="1"/>
              <a:t>NodePort</a:t>
            </a:r>
            <a:endParaRPr sz="1800" b="1"/>
          </a:p>
        </p:txBody>
      </p:sp>
      <p:pic>
        <p:nvPicPr>
          <p:cNvPr id="785" name="Google Shape;785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8025" y="1271199"/>
            <a:ext cx="2630025" cy="363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3650" y="1531375"/>
            <a:ext cx="5348400" cy="3376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0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Services</a:t>
            </a:r>
            <a:endParaRPr/>
          </a:p>
        </p:txBody>
      </p:sp>
      <p:sp>
        <p:nvSpPr>
          <p:cNvPr id="793" name="Google Shape;793;p100"/>
          <p:cNvSpPr txBox="1">
            <a:spLocks noGrp="1"/>
          </p:cNvSpPr>
          <p:nvPr>
            <p:ph type="body" idx="1"/>
          </p:nvPr>
        </p:nvSpPr>
        <p:spPr>
          <a:xfrm>
            <a:off x="0" y="1155463"/>
            <a:ext cx="53484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 b="1"/>
              <a:t>LoadBalancer (Cloud Provider)</a:t>
            </a:r>
            <a:endParaRPr sz="1800" b="1"/>
          </a:p>
        </p:txBody>
      </p:sp>
      <p:pic>
        <p:nvPicPr>
          <p:cNvPr id="794" name="Google Shape;79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100"/>
          <p:cNvPicPr preferRelativeResize="0"/>
          <p:nvPr/>
        </p:nvPicPr>
        <p:blipFill rotWithShape="1">
          <a:blip r:embed="rId4">
            <a:alphaModFix/>
          </a:blip>
          <a:srcRect l="2572" t="4039"/>
          <a:stretch/>
        </p:blipFill>
        <p:spPr>
          <a:xfrm>
            <a:off x="1612350" y="1566838"/>
            <a:ext cx="3249750" cy="343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3550" y="1360917"/>
            <a:ext cx="2891975" cy="3434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3700" y="2611472"/>
            <a:ext cx="2180344" cy="93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0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Namespaces</a:t>
            </a:r>
            <a:endParaRPr/>
          </a:p>
        </p:txBody>
      </p:sp>
      <p:sp>
        <p:nvSpPr>
          <p:cNvPr id="803" name="Google Shape;803;p101"/>
          <p:cNvSpPr txBox="1">
            <a:spLocks noGrp="1"/>
          </p:cNvSpPr>
          <p:nvPr>
            <p:ph type="body" idx="1"/>
          </p:nvPr>
        </p:nvSpPr>
        <p:spPr>
          <a:xfrm>
            <a:off x="0" y="1139025"/>
            <a:ext cx="4793400" cy="37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Kubernetes prend en charge plusieurs clusters virtuels déployés sur un même cluster physique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Partitionnement des ressources en des ensembles appelés namespaces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Environnements comprenant de nombreux utilisateurs/projets</a:t>
            </a:r>
            <a:endParaRPr sz="1800"/>
          </a:p>
        </p:txBody>
      </p:sp>
      <p:pic>
        <p:nvPicPr>
          <p:cNvPr id="804" name="Google Shape;804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3400" y="1361050"/>
            <a:ext cx="4041651" cy="333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1350" y="3485550"/>
            <a:ext cx="2065875" cy="15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02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102"/>
          <p:cNvSpPr txBox="1">
            <a:spLocks noGrp="1"/>
          </p:cNvSpPr>
          <p:nvPr>
            <p:ph type="ctrTitle"/>
          </p:nvPr>
        </p:nvSpPr>
        <p:spPr>
          <a:xfrm>
            <a:off x="457200" y="1549525"/>
            <a:ext cx="43326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Configuration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10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 variables</a:t>
            </a:r>
            <a:endParaRPr/>
          </a:p>
        </p:txBody>
      </p:sp>
      <p:pic>
        <p:nvPicPr>
          <p:cNvPr id="818" name="Google Shape;818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103"/>
          <p:cNvSpPr txBox="1">
            <a:spLocks noGrp="1"/>
          </p:cNvSpPr>
          <p:nvPr>
            <p:ph type="body" idx="1"/>
          </p:nvPr>
        </p:nvSpPr>
        <p:spPr>
          <a:xfrm>
            <a:off x="0" y="1139025"/>
            <a:ext cx="5216400" cy="40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Les variables d’environnement permettent de paramétrer une application de façon dynamique</a:t>
            </a:r>
            <a:br>
              <a:rPr lang="en" sz="1800"/>
            </a:b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Nom/mdp d’une base de donnée, adresse ip d’un serveur, port, etc… N’importe quelle valeur codée dans l’application...</a:t>
            </a:r>
            <a:endParaRPr sz="18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La valeur d’une variable d’environnement est passée aux conteneurs dans le fichier de définition du POD</a:t>
            </a:r>
            <a:endParaRPr sz="1800"/>
          </a:p>
        </p:txBody>
      </p:sp>
      <p:pic>
        <p:nvPicPr>
          <p:cNvPr id="820" name="Google Shape;820;p103"/>
          <p:cNvPicPr preferRelativeResize="0"/>
          <p:nvPr/>
        </p:nvPicPr>
        <p:blipFill rotWithShape="1">
          <a:blip r:embed="rId4">
            <a:alphaModFix/>
          </a:blip>
          <a:srcRect b="3558"/>
          <a:stretch/>
        </p:blipFill>
        <p:spPr>
          <a:xfrm>
            <a:off x="5907400" y="1196062"/>
            <a:ext cx="3053925" cy="3890326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103"/>
          <p:cNvSpPr/>
          <p:nvPr/>
        </p:nvSpPr>
        <p:spPr>
          <a:xfrm>
            <a:off x="5946025" y="2885870"/>
            <a:ext cx="2925600" cy="1488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0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ConfigMaps</a:t>
            </a:r>
            <a:endParaRPr/>
          </a:p>
        </p:txBody>
      </p:sp>
      <p:pic>
        <p:nvPicPr>
          <p:cNvPr id="827" name="Google Shape;82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sp>
        <p:nvSpPr>
          <p:cNvPr id="828" name="Google Shape;828;p104"/>
          <p:cNvSpPr txBox="1">
            <a:spLocks noGrp="1"/>
          </p:cNvSpPr>
          <p:nvPr>
            <p:ph type="body" idx="1"/>
          </p:nvPr>
        </p:nvSpPr>
        <p:spPr>
          <a:xfrm>
            <a:off x="0" y="1139025"/>
            <a:ext cx="5588700" cy="40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Les configmap sont des ressources spécifiques à Kubernetes</a:t>
            </a:r>
            <a:br>
              <a:rPr lang="en" sz="1800"/>
            </a:b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Permettent de stocker des données dans un format spécifique </a:t>
            </a:r>
            <a:br>
              <a:rPr lang="en" sz="1800"/>
            </a:b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Ces configs, sont ensuite passées au POD</a:t>
            </a:r>
            <a:br>
              <a:rPr lang="en" sz="1800"/>
            </a:b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Exemple: Configuration nginx, configuration d’une application spécifique...</a:t>
            </a:r>
            <a:endParaRPr sz="1800"/>
          </a:p>
        </p:txBody>
      </p:sp>
      <p:pic>
        <p:nvPicPr>
          <p:cNvPr id="829" name="Google Shape;829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5350" y="1183325"/>
            <a:ext cx="2292550" cy="181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5350" y="3093975"/>
            <a:ext cx="2338035" cy="199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0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ConfigMaps</a:t>
            </a:r>
            <a:endParaRPr/>
          </a:p>
        </p:txBody>
      </p:sp>
      <p:pic>
        <p:nvPicPr>
          <p:cNvPr id="836" name="Google Shape;83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105"/>
          <p:cNvPicPr preferRelativeResize="0"/>
          <p:nvPr/>
        </p:nvPicPr>
        <p:blipFill rotWithShape="1">
          <a:blip r:embed="rId4">
            <a:alphaModFix/>
          </a:blip>
          <a:srcRect b="7774"/>
          <a:stretch/>
        </p:blipFill>
        <p:spPr>
          <a:xfrm>
            <a:off x="6226100" y="1437250"/>
            <a:ext cx="2685375" cy="3583925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105"/>
          <p:cNvSpPr txBox="1">
            <a:spLocks noGrp="1"/>
          </p:cNvSpPr>
          <p:nvPr>
            <p:ph type="body" idx="1"/>
          </p:nvPr>
        </p:nvSpPr>
        <p:spPr>
          <a:xfrm>
            <a:off x="0" y="1155475"/>
            <a:ext cx="7128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 b="1"/>
              <a:t>Configmap dans les pods (variable d'environnement)</a:t>
            </a:r>
            <a:endParaRPr sz="1800" b="1"/>
          </a:p>
        </p:txBody>
      </p:sp>
      <p:sp>
        <p:nvSpPr>
          <p:cNvPr id="839" name="Google Shape;839;p105"/>
          <p:cNvSpPr txBox="1">
            <a:spLocks noGrp="1"/>
          </p:cNvSpPr>
          <p:nvPr>
            <p:ph type="body" idx="1"/>
          </p:nvPr>
        </p:nvSpPr>
        <p:spPr>
          <a:xfrm>
            <a:off x="24875" y="1605075"/>
            <a:ext cx="5607600" cy="34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Env à partir de…</a:t>
            </a:r>
            <a:br>
              <a:rPr lang="en" sz="1800"/>
            </a:b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Standard</a:t>
            </a:r>
            <a:br>
              <a:rPr lang="en" sz="1800"/>
            </a:b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Nom de la configmap</a:t>
            </a:r>
            <a:endParaRPr sz="1800"/>
          </a:p>
        </p:txBody>
      </p:sp>
      <p:cxnSp>
        <p:nvCxnSpPr>
          <p:cNvPr id="840" name="Google Shape;840;p105"/>
          <p:cNvCxnSpPr/>
          <p:nvPr/>
        </p:nvCxnSpPr>
        <p:spPr>
          <a:xfrm>
            <a:off x="2560800" y="1882300"/>
            <a:ext cx="4071000" cy="1794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841" name="Google Shape;841;p105"/>
          <p:cNvCxnSpPr/>
          <p:nvPr/>
        </p:nvCxnSpPr>
        <p:spPr>
          <a:xfrm>
            <a:off x="2560800" y="2422175"/>
            <a:ext cx="4224600" cy="1444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842" name="Google Shape;842;p105"/>
          <p:cNvCxnSpPr/>
          <p:nvPr/>
        </p:nvCxnSpPr>
        <p:spPr>
          <a:xfrm>
            <a:off x="2852625" y="2998550"/>
            <a:ext cx="4194900" cy="1065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843" name="Google Shape;843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75" y="3093975"/>
            <a:ext cx="2338035" cy="199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3"/>
          <p:cNvSpPr txBox="1"/>
          <p:nvPr/>
        </p:nvSpPr>
        <p:spPr>
          <a:xfrm>
            <a:off x="8835600" y="4763275"/>
            <a:ext cx="3084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450A1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31" name="Google Shape;23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8275" y="1178300"/>
            <a:ext cx="3771900" cy="33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3"/>
          <p:cNvSpPr txBox="1"/>
          <p:nvPr/>
        </p:nvSpPr>
        <p:spPr>
          <a:xfrm>
            <a:off x="311700" y="1296852"/>
            <a:ext cx="4749000" cy="3657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La technologie de </a:t>
            </a:r>
            <a:r>
              <a:rPr lang="en" sz="1800" b="1"/>
              <a:t>Conteneurisation</a:t>
            </a:r>
            <a:r>
              <a:rPr lang="en" sz="1800"/>
              <a:t> permet d’empaqueter une application et ses dépendances (fichiers binaires ou bibliothèques associés) dans un conteneur isolé.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Les conteneurs: 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Ont leur propre système de fichiers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Ne peuvent pas accéder aux processus des autres conteneurs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Ont des ressources limitées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3" name="Google Shape;23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3425" y="0"/>
            <a:ext cx="1050575" cy="933844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3"/>
          <p:cNvSpPr txBox="1">
            <a:spLocks noGrp="1"/>
          </p:cNvSpPr>
          <p:nvPr>
            <p:ph type="title" idx="4294967295"/>
          </p:nvPr>
        </p:nvSpPr>
        <p:spPr>
          <a:xfrm>
            <a:off x="101100" y="24623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Conteneurisation </a:t>
            </a:r>
            <a:endParaRPr/>
          </a:p>
        </p:txBody>
      </p:sp>
      <p:pic>
        <p:nvPicPr>
          <p:cNvPr id="235" name="Google Shape;235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80960" y="4139347"/>
            <a:ext cx="1463040" cy="1004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0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ConfigMaps</a:t>
            </a:r>
            <a:endParaRPr/>
          </a:p>
        </p:txBody>
      </p:sp>
      <p:pic>
        <p:nvPicPr>
          <p:cNvPr id="849" name="Google Shape;84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106"/>
          <p:cNvSpPr txBox="1">
            <a:spLocks noGrp="1"/>
          </p:cNvSpPr>
          <p:nvPr>
            <p:ph type="body" idx="1"/>
          </p:nvPr>
        </p:nvSpPr>
        <p:spPr>
          <a:xfrm>
            <a:off x="0" y="1155475"/>
            <a:ext cx="67047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 b="1"/>
              <a:t>Configmap dans les pods (monté en volumes)</a:t>
            </a:r>
            <a:endParaRPr sz="1800" b="1"/>
          </a:p>
        </p:txBody>
      </p:sp>
      <p:pic>
        <p:nvPicPr>
          <p:cNvPr id="851" name="Google Shape;851;p106"/>
          <p:cNvPicPr preferRelativeResize="0"/>
          <p:nvPr/>
        </p:nvPicPr>
        <p:blipFill rotWithShape="1">
          <a:blip r:embed="rId4">
            <a:alphaModFix/>
          </a:blip>
          <a:srcRect b="2190"/>
          <a:stretch/>
        </p:blipFill>
        <p:spPr>
          <a:xfrm>
            <a:off x="5428025" y="1291350"/>
            <a:ext cx="3577375" cy="3729825"/>
          </a:xfrm>
          <a:prstGeom prst="rect">
            <a:avLst/>
          </a:prstGeom>
          <a:noFill/>
          <a:ln>
            <a:noFill/>
          </a:ln>
        </p:spPr>
      </p:pic>
      <p:sp>
        <p:nvSpPr>
          <p:cNvPr id="852" name="Google Shape;852;p106"/>
          <p:cNvSpPr txBox="1">
            <a:spLocks noGrp="1"/>
          </p:cNvSpPr>
          <p:nvPr>
            <p:ph type="body" idx="1"/>
          </p:nvPr>
        </p:nvSpPr>
        <p:spPr>
          <a:xfrm>
            <a:off x="24875" y="1605075"/>
            <a:ext cx="5607600" cy="34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Montage du volume dans le conteneur</a:t>
            </a:r>
            <a:br>
              <a:rPr lang="en" sz="1800"/>
            </a:b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Nom du volume (arbitraire)</a:t>
            </a:r>
            <a:br>
              <a:rPr lang="en" sz="1800"/>
            </a:b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Nom de la configmap</a:t>
            </a:r>
            <a:endParaRPr sz="1800"/>
          </a:p>
        </p:txBody>
      </p:sp>
      <p:cxnSp>
        <p:nvCxnSpPr>
          <p:cNvPr id="853" name="Google Shape;853;p106"/>
          <p:cNvCxnSpPr/>
          <p:nvPr/>
        </p:nvCxnSpPr>
        <p:spPr>
          <a:xfrm>
            <a:off x="4465000" y="1991750"/>
            <a:ext cx="1371600" cy="1751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854" name="Google Shape;854;p106"/>
          <p:cNvCxnSpPr/>
          <p:nvPr/>
        </p:nvCxnSpPr>
        <p:spPr>
          <a:xfrm>
            <a:off x="2816150" y="3020450"/>
            <a:ext cx="3151800" cy="1933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855" name="Google Shape;855;p106"/>
          <p:cNvCxnSpPr/>
          <p:nvPr/>
        </p:nvCxnSpPr>
        <p:spPr>
          <a:xfrm>
            <a:off x="3363350" y="2451375"/>
            <a:ext cx="2385600" cy="2152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856" name="Google Shape;856;p106"/>
          <p:cNvCxnSpPr/>
          <p:nvPr/>
        </p:nvCxnSpPr>
        <p:spPr>
          <a:xfrm>
            <a:off x="3363350" y="2451375"/>
            <a:ext cx="2531400" cy="14883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857" name="Google Shape;857;p106"/>
          <p:cNvPicPr preferRelativeResize="0"/>
          <p:nvPr/>
        </p:nvPicPr>
        <p:blipFill rotWithShape="1">
          <a:blip r:embed="rId5">
            <a:alphaModFix/>
          </a:blip>
          <a:srcRect b="6733"/>
          <a:stretch/>
        </p:blipFill>
        <p:spPr>
          <a:xfrm>
            <a:off x="24875" y="3391625"/>
            <a:ext cx="2292550" cy="169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0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Secrets</a:t>
            </a:r>
            <a:endParaRPr/>
          </a:p>
        </p:txBody>
      </p:sp>
      <p:pic>
        <p:nvPicPr>
          <p:cNvPr id="863" name="Google Shape;86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107"/>
          <p:cNvSpPr txBox="1">
            <a:spLocks noGrp="1"/>
          </p:cNvSpPr>
          <p:nvPr>
            <p:ph type="body" idx="1"/>
          </p:nvPr>
        </p:nvSpPr>
        <p:spPr>
          <a:xfrm>
            <a:off x="0" y="1152725"/>
            <a:ext cx="5588700" cy="39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Les secrets permettent de stocker des données plus complexes</a:t>
            </a:r>
            <a:br>
              <a:rPr lang="en" sz="1800"/>
            </a:b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Ils existent plusieurs types de secrets (generic, tls, token...etc)</a:t>
            </a:r>
            <a:br>
              <a:rPr lang="en" sz="1800"/>
            </a:b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Les données sont passées en format base64</a:t>
            </a:r>
            <a:br>
              <a:rPr lang="en" sz="1800"/>
            </a:b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/>
              <a:t>Exemple: accès db, certificats TLS, etc...</a:t>
            </a:r>
            <a:endParaRPr sz="1800"/>
          </a:p>
        </p:txBody>
      </p:sp>
      <p:pic>
        <p:nvPicPr>
          <p:cNvPr id="865" name="Google Shape;865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8525" y="3253900"/>
            <a:ext cx="2838275" cy="182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8688" y="1215778"/>
            <a:ext cx="2837947" cy="198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10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Secrets</a:t>
            </a:r>
            <a:endParaRPr/>
          </a:p>
        </p:txBody>
      </p:sp>
      <p:pic>
        <p:nvPicPr>
          <p:cNvPr id="872" name="Google Shape;872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108"/>
          <p:cNvSpPr txBox="1">
            <a:spLocks noGrp="1"/>
          </p:cNvSpPr>
          <p:nvPr>
            <p:ph type="body" idx="1"/>
          </p:nvPr>
        </p:nvSpPr>
        <p:spPr>
          <a:xfrm>
            <a:off x="0" y="1155475"/>
            <a:ext cx="7128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 b="1"/>
              <a:t>Secret dans les pods (variable d'environnement)</a:t>
            </a:r>
            <a:endParaRPr sz="1800" b="1"/>
          </a:p>
        </p:txBody>
      </p:sp>
      <p:sp>
        <p:nvSpPr>
          <p:cNvPr id="874" name="Google Shape;874;p108"/>
          <p:cNvSpPr txBox="1">
            <a:spLocks noGrp="1"/>
          </p:cNvSpPr>
          <p:nvPr>
            <p:ph type="body" idx="1"/>
          </p:nvPr>
        </p:nvSpPr>
        <p:spPr>
          <a:xfrm>
            <a:off x="24875" y="1605075"/>
            <a:ext cx="5607600" cy="34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Env à partir de…</a:t>
            </a:r>
            <a:br>
              <a:rPr lang="en" sz="1800"/>
            </a:b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Standard pour secret</a:t>
            </a:r>
            <a:br>
              <a:rPr lang="en" sz="1800"/>
            </a:b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Nom de la secret</a:t>
            </a:r>
            <a:endParaRPr sz="1800"/>
          </a:p>
        </p:txBody>
      </p:sp>
      <p:pic>
        <p:nvPicPr>
          <p:cNvPr id="875" name="Google Shape;875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0550" y="1351375"/>
            <a:ext cx="2552700" cy="3733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6" name="Google Shape;876;p108"/>
          <p:cNvCxnSpPr/>
          <p:nvPr/>
        </p:nvCxnSpPr>
        <p:spPr>
          <a:xfrm>
            <a:off x="2582700" y="1867700"/>
            <a:ext cx="4253400" cy="1802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877" name="Google Shape;877;p108"/>
          <p:cNvCxnSpPr/>
          <p:nvPr/>
        </p:nvCxnSpPr>
        <p:spPr>
          <a:xfrm>
            <a:off x="2765075" y="2458675"/>
            <a:ext cx="4217100" cy="1407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878" name="Google Shape;878;p108"/>
          <p:cNvCxnSpPr/>
          <p:nvPr/>
        </p:nvCxnSpPr>
        <p:spPr>
          <a:xfrm>
            <a:off x="2582700" y="2954775"/>
            <a:ext cx="4713300" cy="1138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879" name="Google Shape;879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75" y="3102441"/>
            <a:ext cx="2859825" cy="2004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0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Secrets</a:t>
            </a:r>
            <a:endParaRPr/>
          </a:p>
        </p:txBody>
      </p:sp>
      <p:pic>
        <p:nvPicPr>
          <p:cNvPr id="885" name="Google Shape;885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109"/>
          <p:cNvSpPr txBox="1">
            <a:spLocks noGrp="1"/>
          </p:cNvSpPr>
          <p:nvPr>
            <p:ph type="body" idx="1"/>
          </p:nvPr>
        </p:nvSpPr>
        <p:spPr>
          <a:xfrm>
            <a:off x="0" y="1155475"/>
            <a:ext cx="67047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 b="1"/>
              <a:t>Secret dans les pods (monté en volumes)</a:t>
            </a:r>
            <a:endParaRPr sz="1800" b="1"/>
          </a:p>
        </p:txBody>
      </p:sp>
      <p:sp>
        <p:nvSpPr>
          <p:cNvPr id="887" name="Google Shape;887;p109"/>
          <p:cNvSpPr txBox="1">
            <a:spLocks noGrp="1"/>
          </p:cNvSpPr>
          <p:nvPr>
            <p:ph type="body" idx="1"/>
          </p:nvPr>
        </p:nvSpPr>
        <p:spPr>
          <a:xfrm>
            <a:off x="24875" y="1605075"/>
            <a:ext cx="5607600" cy="34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Montage du volume dans le conteneur</a:t>
            </a:r>
            <a:br>
              <a:rPr lang="en" sz="1800"/>
            </a:b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Nom du volume (arbitraire)</a:t>
            </a:r>
            <a:br>
              <a:rPr lang="en" sz="1800"/>
            </a:b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Nom de la secret</a:t>
            </a:r>
            <a:endParaRPr sz="1800"/>
          </a:p>
        </p:txBody>
      </p:sp>
      <p:pic>
        <p:nvPicPr>
          <p:cNvPr id="888" name="Google Shape;888;p109"/>
          <p:cNvPicPr preferRelativeResize="0"/>
          <p:nvPr/>
        </p:nvPicPr>
        <p:blipFill rotWithShape="1">
          <a:blip r:embed="rId4">
            <a:alphaModFix/>
          </a:blip>
          <a:srcRect b="4278"/>
          <a:stretch/>
        </p:blipFill>
        <p:spPr>
          <a:xfrm>
            <a:off x="24875" y="3153375"/>
            <a:ext cx="2838275" cy="193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109"/>
          <p:cNvPicPr preferRelativeResize="0"/>
          <p:nvPr/>
        </p:nvPicPr>
        <p:blipFill rotWithShape="1">
          <a:blip r:embed="rId5">
            <a:alphaModFix/>
          </a:blip>
          <a:srcRect b="2619"/>
          <a:stretch/>
        </p:blipFill>
        <p:spPr>
          <a:xfrm>
            <a:off x="6185900" y="1197275"/>
            <a:ext cx="2500900" cy="38797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0" name="Google Shape;890;p109"/>
          <p:cNvCxnSpPr/>
          <p:nvPr/>
        </p:nvCxnSpPr>
        <p:spPr>
          <a:xfrm>
            <a:off x="2575400" y="2969375"/>
            <a:ext cx="4020000" cy="1962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891" name="Google Shape;891;p109"/>
          <p:cNvCxnSpPr/>
          <p:nvPr/>
        </p:nvCxnSpPr>
        <p:spPr>
          <a:xfrm>
            <a:off x="3363350" y="2495150"/>
            <a:ext cx="2969400" cy="1933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892" name="Google Shape;892;p109"/>
          <p:cNvCxnSpPr/>
          <p:nvPr/>
        </p:nvCxnSpPr>
        <p:spPr>
          <a:xfrm>
            <a:off x="3356050" y="2487850"/>
            <a:ext cx="3159000" cy="1597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893" name="Google Shape;893;p109"/>
          <p:cNvCxnSpPr/>
          <p:nvPr/>
        </p:nvCxnSpPr>
        <p:spPr>
          <a:xfrm>
            <a:off x="4501475" y="1926075"/>
            <a:ext cx="1977300" cy="1962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1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Wordpress dans Kubernetes</a:t>
            </a:r>
            <a:endParaRPr/>
          </a:p>
        </p:txBody>
      </p:sp>
      <p:pic>
        <p:nvPicPr>
          <p:cNvPr id="899" name="Google Shape;89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110"/>
          <p:cNvSpPr txBox="1">
            <a:spLocks noGrp="1"/>
          </p:cNvSpPr>
          <p:nvPr>
            <p:ph type="body" idx="1"/>
          </p:nvPr>
        </p:nvSpPr>
        <p:spPr>
          <a:xfrm>
            <a:off x="0" y="1167300"/>
            <a:ext cx="9144000" cy="3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34275" rIns="342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Description </a:t>
            </a:r>
            <a:endParaRPr>
              <a:solidFill>
                <a:srgbClr val="000000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Création d’un environnement sur Kubernetes d’un site dynamique Wordpress   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1700"/>
              <a:buFont typeface="Noto Sans Symbols"/>
              <a:buNone/>
            </a:pPr>
            <a:endParaRPr/>
          </a:p>
        </p:txBody>
      </p:sp>
      <p:pic>
        <p:nvPicPr>
          <p:cNvPr id="901" name="Google Shape;901;p110" descr="Image associÃ©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12679" y="2457916"/>
            <a:ext cx="1278476" cy="1141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7150" y="3599425"/>
            <a:ext cx="2591925" cy="133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110"/>
          <p:cNvPicPr preferRelativeResize="0"/>
          <p:nvPr/>
        </p:nvPicPr>
        <p:blipFill rotWithShape="1">
          <a:blip r:embed="rId6">
            <a:alphaModFix/>
          </a:blip>
          <a:srcRect l="23966" r="24246"/>
          <a:stretch/>
        </p:blipFill>
        <p:spPr>
          <a:xfrm>
            <a:off x="1136199" y="2674100"/>
            <a:ext cx="1534025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110" descr="Image associÃ©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490702" y="2397163"/>
            <a:ext cx="2101747" cy="1050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Commandes Kubectl</a:t>
            </a:r>
            <a:endParaRPr/>
          </a:p>
        </p:txBody>
      </p:sp>
      <p:pic>
        <p:nvPicPr>
          <p:cNvPr id="910" name="Google Shape;91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111"/>
          <p:cNvSpPr txBox="1">
            <a:spLocks noGrp="1"/>
          </p:cNvSpPr>
          <p:nvPr>
            <p:ph type="body" idx="1"/>
          </p:nvPr>
        </p:nvSpPr>
        <p:spPr>
          <a:xfrm>
            <a:off x="0" y="1152725"/>
            <a:ext cx="91440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/>
              <a:t>kubectl create -f NomFicher</a:t>
            </a:r>
            <a:r>
              <a:rPr lang="en" sz="1800" i="1"/>
              <a:t/>
            </a:r>
            <a:br>
              <a:rPr lang="en" sz="1800" i="1"/>
            </a:br>
            <a:r>
              <a:rPr lang="en" sz="1800" i="1"/>
              <a:t>	</a:t>
            </a:r>
            <a:r>
              <a:rPr lang="en" sz="1800"/>
              <a:t>Créer une ressource à partir d’un fichier YAML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 i="1"/>
              <a:t>kubectl apply -f NomFicher</a:t>
            </a:r>
            <a:r>
              <a:rPr lang="en" sz="1800" i="1"/>
              <a:t/>
            </a:r>
            <a:br>
              <a:rPr lang="en" sz="1800" i="1"/>
            </a:br>
            <a:r>
              <a:rPr lang="en" sz="1800" i="1"/>
              <a:t>	</a:t>
            </a:r>
            <a:r>
              <a:rPr lang="en" sz="1800"/>
              <a:t>Appliquer un changement (créer) à une ressource à partir d’un fichier YAML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/>
              <a:t/>
            </a:r>
            <a:br>
              <a:rPr lang="en" sz="1800"/>
            </a:br>
            <a:r>
              <a:rPr lang="en" sz="1800" b="1" i="1"/>
              <a:t>kubectl delete -f NomFichier</a:t>
            </a:r>
            <a:br>
              <a:rPr lang="en" sz="1800" b="1" i="1"/>
            </a:br>
            <a:r>
              <a:rPr lang="en" sz="1800" b="1" i="1"/>
              <a:t>	</a:t>
            </a:r>
            <a:r>
              <a:rPr lang="en" sz="1800"/>
              <a:t>Supprimer une ressource à partir d’un fichier YAML</a:t>
            </a:r>
            <a:br>
              <a:rPr lang="en" sz="1800"/>
            </a:br>
            <a:endParaRPr sz="1800" b="1" i="1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1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Commandes Kubectl</a:t>
            </a:r>
            <a:endParaRPr/>
          </a:p>
        </p:txBody>
      </p:sp>
      <p:pic>
        <p:nvPicPr>
          <p:cNvPr id="917" name="Google Shape;917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sp>
        <p:nvSpPr>
          <p:cNvPr id="918" name="Google Shape;918;p112"/>
          <p:cNvSpPr txBox="1">
            <a:spLocks noGrp="1"/>
          </p:cNvSpPr>
          <p:nvPr>
            <p:ph type="body" idx="1"/>
          </p:nvPr>
        </p:nvSpPr>
        <p:spPr>
          <a:xfrm>
            <a:off x="0" y="1152725"/>
            <a:ext cx="91440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/>
              <a:t>kubectl get pods, kubectl get pods -A</a:t>
            </a:r>
            <a:endParaRPr sz="1800" b="1" i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 i="1"/>
              <a:t>kubectl get TypeRessource -n NomNamespace</a:t>
            </a:r>
            <a:br>
              <a:rPr lang="en" sz="1800" b="1" i="1"/>
            </a:br>
            <a:r>
              <a:rPr lang="en" sz="1800" b="1" i="1"/>
              <a:t>	</a:t>
            </a:r>
            <a:r>
              <a:rPr lang="en" sz="1800"/>
              <a:t>Afficher les ressources présentes sur le cluster (par namespace selon ressource)</a:t>
            </a:r>
            <a:br>
              <a:rPr lang="en" sz="1800"/>
            </a:b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 i="1"/>
              <a:t>kubectl describe pod formation,</a:t>
            </a:r>
            <a:endParaRPr sz="1800" b="1" i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 i="1"/>
              <a:t>kubectl describe TypeRessource NomRessource,</a:t>
            </a:r>
            <a:br>
              <a:rPr lang="en" sz="1800" b="1" i="1"/>
            </a:br>
            <a:r>
              <a:rPr lang="en" sz="1800" b="1" i="1"/>
              <a:t>	</a:t>
            </a:r>
            <a:r>
              <a:rPr lang="en" sz="1800"/>
              <a:t>Décrire une ressource présente sur le cluster (par namespace selon ressource)</a:t>
            </a:r>
            <a:br>
              <a:rPr lang="en" sz="1800"/>
            </a:b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 i="1"/>
              <a:t>kubectl delete pod formation, </a:t>
            </a:r>
            <a:endParaRPr sz="1800" b="1" i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i="1"/>
              <a:t>kubectl delete TypeRessource NomRessource</a:t>
            </a:r>
            <a:br>
              <a:rPr lang="en" sz="1800" b="1" i="1"/>
            </a:br>
            <a:r>
              <a:rPr lang="en" sz="1800" b="1" i="1"/>
              <a:t>	</a:t>
            </a:r>
            <a:r>
              <a:rPr lang="en" sz="1800"/>
              <a:t>Supprimer une ressource présente sur le cluster (par namespace selon ressource)</a:t>
            </a:r>
            <a:endParaRPr sz="1800" b="1" i="1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/>
              <a:t/>
            </a:r>
            <a:br>
              <a:rPr lang="en" sz="1800"/>
            </a:br>
            <a:endParaRPr sz="1800" b="1" i="1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13"/>
          <p:cNvSpPr txBox="1">
            <a:spLocks noGrp="1"/>
          </p:cNvSpPr>
          <p:nvPr>
            <p:ph type="ctrTitle"/>
          </p:nvPr>
        </p:nvSpPr>
        <p:spPr>
          <a:xfrm>
            <a:off x="457200" y="1549525"/>
            <a:ext cx="43326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Stockage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Stockage</a:t>
            </a:r>
            <a:endParaRPr/>
          </a:p>
        </p:txBody>
      </p:sp>
      <p:sp>
        <p:nvSpPr>
          <p:cNvPr id="929" name="Google Shape;929;p114"/>
          <p:cNvSpPr txBox="1">
            <a:spLocks noGrp="1"/>
          </p:cNvSpPr>
          <p:nvPr>
            <p:ph type="body" idx="1"/>
          </p:nvPr>
        </p:nvSpPr>
        <p:spPr>
          <a:xfrm>
            <a:off x="0" y="1141775"/>
            <a:ext cx="9144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Pods sont des objets très utiles mais beaucoup d’applications requièrent une persistance des données  </a:t>
            </a:r>
            <a:endParaRPr sz="1800"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Pour celà, on a les </a:t>
            </a:r>
            <a:r>
              <a:rPr lang="en" sz="1800" b="1"/>
              <a:t>Volumes</a:t>
            </a:r>
            <a:r>
              <a:rPr lang="en" sz="1800"/>
              <a:t>, </a:t>
            </a:r>
            <a:r>
              <a:rPr lang="en" sz="1800" b="1"/>
              <a:t>PersistentVolumes</a:t>
            </a:r>
            <a:r>
              <a:rPr lang="en" sz="1800"/>
              <a:t>, </a:t>
            </a:r>
            <a:r>
              <a:rPr lang="en" sz="1800" b="1"/>
              <a:t>PersistentVolumeClaims</a:t>
            </a:r>
            <a:r>
              <a:rPr lang="en" sz="1800"/>
              <a:t>, et </a:t>
            </a:r>
            <a:r>
              <a:rPr lang="en" sz="1800" b="1"/>
              <a:t>StorageClasses</a:t>
            </a:r>
            <a:r>
              <a:rPr lang="en" sz="1800"/>
              <a:t>. </a:t>
            </a:r>
            <a:endParaRPr sz="1800"/>
          </a:p>
        </p:txBody>
      </p:sp>
      <p:pic>
        <p:nvPicPr>
          <p:cNvPr id="930" name="Google Shape;93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Volumes</a:t>
            </a:r>
            <a:endParaRPr/>
          </a:p>
        </p:txBody>
      </p:sp>
      <p:sp>
        <p:nvSpPr>
          <p:cNvPr id="936" name="Google Shape;936;p1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Stockage lié au cycle de vie du POD 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Un pod peut avoir un ou plusieurs volumes rattachés 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Les volumes peuvent-être utilisés par chaque conteneur présent sur le Pod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1000"/>
              </a:spcAft>
              <a:buSzPts val="2400"/>
              <a:buChar char="●"/>
            </a:pPr>
            <a:r>
              <a:rPr lang="en" sz="2400"/>
              <a:t>Certain types sont durables, d’autres ne le sont pas</a:t>
            </a:r>
            <a:endParaRPr sz="2400"/>
          </a:p>
        </p:txBody>
      </p:sp>
      <p:pic>
        <p:nvPicPr>
          <p:cNvPr id="937" name="Google Shape;937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0960" y="4139347"/>
            <a:ext cx="1463040" cy="100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3425" y="0"/>
            <a:ext cx="1050575" cy="93384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4"/>
          <p:cNvSpPr txBox="1">
            <a:spLocks noGrp="1"/>
          </p:cNvSpPr>
          <p:nvPr>
            <p:ph type="title"/>
          </p:nvPr>
        </p:nvSpPr>
        <p:spPr>
          <a:xfrm>
            <a:off x="123000" y="224342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Conteneurs vs VMs</a:t>
            </a:r>
            <a:endParaRPr/>
          </a:p>
        </p:txBody>
      </p:sp>
      <p:pic>
        <p:nvPicPr>
          <p:cNvPr id="244" name="Google Shape;24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2688" y="866042"/>
            <a:ext cx="6738619" cy="3411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Volumes</a:t>
            </a:r>
            <a:endParaRPr/>
          </a:p>
        </p:txBody>
      </p:sp>
      <p:sp>
        <p:nvSpPr>
          <p:cNvPr id="943" name="Google Shape;943;p116"/>
          <p:cNvSpPr txBox="1"/>
          <p:nvPr/>
        </p:nvSpPr>
        <p:spPr>
          <a:xfrm>
            <a:off x="457200" y="1535350"/>
            <a:ext cx="2874900" cy="27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awsElasticBlockStore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azureDisk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azureFile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cephfs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b="1">
                <a:solidFill>
                  <a:schemeClr val="dk1"/>
                </a:solidFill>
              </a:rPr>
              <a:t>configMap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csi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downwardAPI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b="1">
                <a:solidFill>
                  <a:schemeClr val="dk1"/>
                </a:solidFill>
              </a:rPr>
              <a:t>emptyDir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fc (fibre channel)</a:t>
            </a:r>
            <a:endParaRPr sz="1800">
              <a:solidFill>
                <a:srgbClr val="1155CC"/>
              </a:solidFill>
            </a:endParaRPr>
          </a:p>
        </p:txBody>
      </p:sp>
      <p:sp>
        <p:nvSpPr>
          <p:cNvPr id="944" name="Google Shape;944;p116"/>
          <p:cNvSpPr txBox="1"/>
          <p:nvPr/>
        </p:nvSpPr>
        <p:spPr>
          <a:xfrm>
            <a:off x="3257550" y="1535350"/>
            <a:ext cx="2519700" cy="28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flocker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gcePersistentDisk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gitRepo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glusterfs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b="1">
                <a:solidFill>
                  <a:schemeClr val="dk1"/>
                </a:solidFill>
              </a:rPr>
              <a:t>hostPath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iscsi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local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nfs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 b="1">
                <a:solidFill>
                  <a:srgbClr val="1155CC"/>
                </a:solidFill>
              </a:rPr>
              <a:t>persistentVolumeClaim</a:t>
            </a:r>
            <a:endParaRPr sz="1800" b="1">
              <a:solidFill>
                <a:srgbClr val="1155CC"/>
              </a:solidFill>
            </a:endParaRPr>
          </a:p>
        </p:txBody>
      </p:sp>
      <p:sp>
        <p:nvSpPr>
          <p:cNvPr id="945" name="Google Shape;945;p116"/>
          <p:cNvSpPr txBox="1"/>
          <p:nvPr/>
        </p:nvSpPr>
        <p:spPr>
          <a:xfrm>
            <a:off x="5660400" y="1535350"/>
            <a:ext cx="3026400" cy="31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projected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portworxVolume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quobyte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rbd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scaleIO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b="1">
                <a:solidFill>
                  <a:schemeClr val="dk1"/>
                </a:solidFill>
              </a:rPr>
              <a:t>secret</a:t>
            </a:r>
            <a:endParaRPr sz="1800" b="1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storageos</a:t>
            </a:r>
            <a:endParaRPr sz="1800">
              <a:solidFill>
                <a:srgbClr val="1155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vsphereVolume</a:t>
            </a:r>
            <a:endParaRPr sz="1800">
              <a:solidFill>
                <a:srgbClr val="1155CC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pic>
        <p:nvPicPr>
          <p:cNvPr id="946" name="Google Shape;946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1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Volumes</a:t>
            </a:r>
            <a:endParaRPr/>
          </a:p>
        </p:txBody>
      </p:sp>
      <p:sp>
        <p:nvSpPr>
          <p:cNvPr id="952" name="Google Shape;952;p117"/>
          <p:cNvSpPr txBox="1">
            <a:spLocks noGrp="1"/>
          </p:cNvSpPr>
          <p:nvPr>
            <p:ph type="body" idx="1"/>
          </p:nvPr>
        </p:nvSpPr>
        <p:spPr>
          <a:xfrm>
            <a:off x="0" y="1156375"/>
            <a:ext cx="4720500" cy="39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volumes: </a:t>
            </a:r>
            <a:r>
              <a:rPr lang="en" sz="1800"/>
              <a:t>Liste de volumes à attacher aux pods. Chaque volume à son propore </a:t>
            </a:r>
            <a:r>
              <a:rPr lang="en" sz="1800">
                <a:solidFill>
                  <a:srgbClr val="1155CC"/>
                </a:solidFill>
              </a:rPr>
              <a:t>name</a:t>
            </a:r>
            <a:r>
              <a:rPr lang="en" sz="1800">
                <a:solidFill>
                  <a:srgbClr val="000000"/>
                </a:solidFill>
              </a:rPr>
              <a:t>.</a:t>
            </a:r>
            <a:br>
              <a:rPr lang="en" sz="1800">
                <a:solidFill>
                  <a:srgbClr val="000000"/>
                </a:solidFill>
              </a:rPr>
            </a:b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volumeMounts: </a:t>
            </a:r>
            <a:r>
              <a:rPr lang="en" sz="1800">
                <a:solidFill>
                  <a:srgbClr val="000000"/>
                </a:solidFill>
              </a:rPr>
              <a:t>Un container spécifique sur lequel attaché un volume en utilisant le </a:t>
            </a:r>
            <a:r>
              <a:rPr lang="en" sz="1800">
                <a:solidFill>
                  <a:srgbClr val="1155CC"/>
                </a:solidFill>
              </a:rPr>
              <a:t>name</a:t>
            </a:r>
            <a:r>
              <a:rPr lang="en" sz="1800">
                <a:solidFill>
                  <a:srgbClr val="000000"/>
                </a:solidFill>
              </a:rPr>
              <a:t>, et le chemin </a:t>
            </a:r>
            <a:r>
              <a:rPr lang="en" sz="1800">
                <a:solidFill>
                  <a:srgbClr val="1155CC"/>
                </a:solidFill>
              </a:rPr>
              <a:t>mountPath</a:t>
            </a:r>
            <a:r>
              <a:rPr lang="en" sz="1800">
                <a:solidFill>
                  <a:srgbClr val="000000"/>
                </a:solidFill>
              </a:rPr>
              <a:t>.</a:t>
            </a:r>
            <a:br>
              <a:rPr lang="en" sz="1800">
                <a:solidFill>
                  <a:srgbClr val="000000"/>
                </a:solidFill>
              </a:rPr>
            </a:b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Utilisé souvent avec: configMap, secret,  emptyDir, PVC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953" name="Google Shape;953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9050" y="1215163"/>
            <a:ext cx="2937750" cy="380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 Volumes</a:t>
            </a:r>
            <a:endParaRPr/>
          </a:p>
        </p:txBody>
      </p:sp>
      <p:sp>
        <p:nvSpPr>
          <p:cNvPr id="960" name="Google Shape;960;p118"/>
          <p:cNvSpPr txBox="1">
            <a:spLocks noGrp="1"/>
          </p:cNvSpPr>
          <p:nvPr>
            <p:ph type="body" idx="1"/>
          </p:nvPr>
        </p:nvSpPr>
        <p:spPr>
          <a:xfrm>
            <a:off x="0" y="1156375"/>
            <a:ext cx="9144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PVs sont des ressources “</a:t>
            </a:r>
            <a:r>
              <a:rPr lang="en" sz="1800" b="1"/>
              <a:t>cluster wide” </a:t>
            </a:r>
            <a:r>
              <a:rPr lang="en" sz="1800"/>
              <a:t>liées à un provider de stockage: NFS, GCEPersistentDisk, AzureDisk, hostPath (docker volume) etc.</a:t>
            </a: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Pour utiliser les providers externes, un plugin doit être installé sur le cluster</a:t>
            </a:r>
            <a:br>
              <a:rPr lang="en" sz="1800"/>
            </a:b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Généralement crée par l’administrateur. </a:t>
            </a:r>
            <a:br>
              <a:rPr lang="en" sz="1800"/>
            </a:b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Leur cycle de vie est indépendant de celui du Pod.</a:t>
            </a:r>
            <a:br>
              <a:rPr lang="en" sz="1800"/>
            </a:b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" sz="1800" b="1"/>
              <a:t>Pas attachés </a:t>
            </a:r>
            <a:r>
              <a:rPr lang="en" sz="1800"/>
              <a:t>au Pod directement. Ils requierent les </a:t>
            </a:r>
            <a:r>
              <a:rPr lang="en" sz="1800" b="1"/>
              <a:t>PersistentVolumeClaim</a:t>
            </a:r>
            <a:endParaRPr sz="1800"/>
          </a:p>
        </p:txBody>
      </p:sp>
      <p:pic>
        <p:nvPicPr>
          <p:cNvPr id="961" name="Google Shape;96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PersistentVolumeClaims</a:t>
            </a:r>
            <a:endParaRPr/>
          </a:p>
        </p:txBody>
      </p:sp>
      <p:sp>
        <p:nvSpPr>
          <p:cNvPr id="967" name="Google Shape;967;p119"/>
          <p:cNvSpPr txBox="1">
            <a:spLocks noGrp="1"/>
          </p:cNvSpPr>
          <p:nvPr>
            <p:ph type="body" idx="1"/>
          </p:nvPr>
        </p:nvSpPr>
        <p:spPr>
          <a:xfrm>
            <a:off x="0" y="1149075"/>
            <a:ext cx="91440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 </a:t>
            </a:r>
            <a:r>
              <a:rPr lang="en" sz="1800" b="1"/>
              <a:t>PersistentVolumeClaim</a:t>
            </a:r>
            <a:r>
              <a:rPr lang="en" sz="1800"/>
              <a:t> (PVC) est une ressource “</a:t>
            </a:r>
            <a:r>
              <a:rPr lang="en" sz="1800" b="1"/>
              <a:t>namespaced”</a:t>
            </a:r>
            <a:r>
              <a:rPr lang="en" sz="1800"/>
              <a:t> pour demander du stockage</a:t>
            </a:r>
            <a:br>
              <a:rPr lang="en" sz="1800"/>
            </a:b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Satisfait des prérequis pour être rattaché à un </a:t>
            </a:r>
            <a:r>
              <a:rPr lang="en" sz="1800" b="1"/>
              <a:t>PersistentVolume</a:t>
            </a:r>
            <a:r>
              <a:rPr lang="en" sz="1800"/>
              <a:t>.</a:t>
            </a:r>
            <a:br>
              <a:rPr lang="en" sz="1800"/>
            </a:b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Le PVC est ensuite rattaché au Pod.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968" name="Google Shape;968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2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PV et PVC</a:t>
            </a:r>
            <a:endParaRPr/>
          </a:p>
        </p:txBody>
      </p:sp>
      <p:pic>
        <p:nvPicPr>
          <p:cNvPr id="974" name="Google Shape;974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p120"/>
          <p:cNvSpPr txBox="1"/>
          <p:nvPr/>
        </p:nvSpPr>
        <p:spPr>
          <a:xfrm>
            <a:off x="457200" y="2738000"/>
            <a:ext cx="12183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Cluster</a:t>
            </a:r>
            <a:br>
              <a:rPr lang="en" sz="1800"/>
            </a:br>
            <a:r>
              <a:rPr lang="en" sz="1800"/>
              <a:t>Users</a:t>
            </a:r>
            <a:endParaRPr sz="1800"/>
          </a:p>
        </p:txBody>
      </p:sp>
      <p:sp>
        <p:nvSpPr>
          <p:cNvPr id="976" name="Google Shape;976;p120"/>
          <p:cNvSpPr txBox="1"/>
          <p:nvPr/>
        </p:nvSpPr>
        <p:spPr>
          <a:xfrm>
            <a:off x="7396200" y="2738000"/>
            <a:ext cx="12906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Cluster</a:t>
            </a:r>
            <a:br>
              <a:rPr lang="en" sz="1800"/>
            </a:br>
            <a:r>
              <a:rPr lang="en" sz="1800"/>
              <a:t>Admins</a:t>
            </a:r>
            <a:endParaRPr sz="1800"/>
          </a:p>
        </p:txBody>
      </p:sp>
      <p:pic>
        <p:nvPicPr>
          <p:cNvPr id="977" name="Google Shape;977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3850" y="1063387"/>
            <a:ext cx="6036323" cy="40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2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PersistentVolume</a:t>
            </a:r>
            <a:endParaRPr/>
          </a:p>
        </p:txBody>
      </p:sp>
      <p:sp>
        <p:nvSpPr>
          <p:cNvPr id="983" name="Google Shape;983;p121"/>
          <p:cNvSpPr txBox="1">
            <a:spLocks noGrp="1"/>
          </p:cNvSpPr>
          <p:nvPr>
            <p:ph type="body" idx="1"/>
          </p:nvPr>
        </p:nvSpPr>
        <p:spPr>
          <a:xfrm>
            <a:off x="0" y="1163688"/>
            <a:ext cx="5012100" cy="38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capacity.storage: </a:t>
            </a:r>
            <a:r>
              <a:rPr lang="en" sz="1800">
                <a:solidFill>
                  <a:srgbClr val="000000"/>
                </a:solidFill>
              </a:rPr>
              <a:t>La capacité du volume</a:t>
            </a:r>
            <a:br>
              <a:rPr lang="en" sz="1800">
                <a:solidFill>
                  <a:srgbClr val="000000"/>
                </a:solidFill>
              </a:rPr>
            </a:b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persistentVolumeReclaimPolicy: </a:t>
            </a:r>
            <a:r>
              <a:rPr lang="en" sz="1800"/>
              <a:t>Le comportement souhaité après la suppression d’un PVC: </a:t>
            </a:r>
            <a:endParaRPr sz="1800"/>
          </a:p>
          <a:p>
            <a:pPr marL="914400" lvl="1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rgbClr val="CC0000"/>
                </a:solidFill>
              </a:rPr>
              <a:t>Retain</a:t>
            </a:r>
            <a:r>
              <a:rPr lang="en" sz="1800"/>
              <a:t> - suppression manuelle</a:t>
            </a:r>
            <a:endParaRPr sz="1800">
              <a:solidFill>
                <a:srgbClr val="CC0000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rgbClr val="CC0000"/>
                </a:solidFill>
              </a:rPr>
              <a:t>Delete</a:t>
            </a:r>
            <a:r>
              <a:rPr lang="en" sz="1800"/>
              <a:t> - suppression automatique</a:t>
            </a:r>
            <a:br>
              <a:rPr lang="en" sz="1800"/>
            </a:br>
            <a:endParaRPr sz="1800">
              <a:solidFill>
                <a:srgbClr val="CC0000"/>
              </a:solidFill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storageClassName: </a:t>
            </a:r>
            <a:r>
              <a:rPr lang="en" sz="1800"/>
              <a:t>un nom auquel les PVC peuvent faire appel pour utiliser le PV (Optionnelle)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84" name="Google Shape;984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5900" y="1185638"/>
            <a:ext cx="3360900" cy="384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2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PersistentVolumeClaim</a:t>
            </a:r>
            <a:endParaRPr/>
          </a:p>
        </p:txBody>
      </p:sp>
      <p:sp>
        <p:nvSpPr>
          <p:cNvPr id="991" name="Google Shape;991;p122"/>
          <p:cNvSpPr txBox="1">
            <a:spLocks noGrp="1"/>
          </p:cNvSpPr>
          <p:nvPr>
            <p:ph type="body" idx="1"/>
          </p:nvPr>
        </p:nvSpPr>
        <p:spPr>
          <a:xfrm>
            <a:off x="0" y="1163675"/>
            <a:ext cx="5012100" cy="38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resources.request.storage: </a:t>
            </a:r>
            <a:r>
              <a:rPr lang="en" sz="1800">
                <a:solidFill>
                  <a:srgbClr val="000000"/>
                </a:solidFill>
              </a:rPr>
              <a:t>La capacité souhaitée (=&lt; à la capacité du volume)</a:t>
            </a:r>
            <a:br>
              <a:rPr lang="en" sz="1800">
                <a:solidFill>
                  <a:srgbClr val="000000"/>
                </a:solidFill>
              </a:rPr>
            </a:br>
            <a:endParaRPr sz="18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storageClassName: </a:t>
            </a:r>
            <a:r>
              <a:rPr lang="en" sz="1800"/>
              <a:t>le nom auquel les PVC peuvent faire appel pour utiliser le PV (Optionnelle)</a:t>
            </a:r>
            <a:endParaRPr sz="1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600">
              <a:solidFill>
                <a:srgbClr val="1155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92" name="Google Shape;992;p122"/>
          <p:cNvPicPr preferRelativeResize="0"/>
          <p:nvPr/>
        </p:nvPicPr>
        <p:blipFill rotWithShape="1">
          <a:blip r:embed="rId3">
            <a:alphaModFix/>
          </a:blip>
          <a:srcRect r="1893" b="4278"/>
          <a:stretch/>
        </p:blipFill>
        <p:spPr>
          <a:xfrm>
            <a:off x="5250525" y="1221450"/>
            <a:ext cx="3436275" cy="377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PVs and PVCs avec Selectors</a:t>
            </a:r>
            <a:endParaRPr/>
          </a:p>
        </p:txBody>
      </p:sp>
      <p:pic>
        <p:nvPicPr>
          <p:cNvPr id="999" name="Google Shape;999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725" y="1231600"/>
            <a:ext cx="2923175" cy="381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123"/>
          <p:cNvPicPr preferRelativeResize="0"/>
          <p:nvPr/>
        </p:nvPicPr>
        <p:blipFill rotWithShape="1">
          <a:blip r:embed="rId4">
            <a:alphaModFix/>
          </a:blip>
          <a:srcRect r="1690" b="4122"/>
          <a:stretch/>
        </p:blipFill>
        <p:spPr>
          <a:xfrm>
            <a:off x="3321975" y="1231600"/>
            <a:ext cx="2923175" cy="381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2975" y="1231600"/>
            <a:ext cx="2701050" cy="381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1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2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PV Phases</a:t>
            </a:r>
            <a:endParaRPr/>
          </a:p>
        </p:txBody>
      </p:sp>
      <p:sp>
        <p:nvSpPr>
          <p:cNvPr id="1008" name="Google Shape;1008;p124"/>
          <p:cNvSpPr txBox="1">
            <a:spLocks noGrp="1"/>
          </p:cNvSpPr>
          <p:nvPr>
            <p:ph type="body" idx="1"/>
          </p:nvPr>
        </p:nvSpPr>
        <p:spPr>
          <a:xfrm>
            <a:off x="382425" y="1241550"/>
            <a:ext cx="2026500" cy="3725700"/>
          </a:xfrm>
          <a:prstGeom prst="rect">
            <a:avLst/>
          </a:prstGeom>
          <a:solidFill>
            <a:srgbClr val="B6D7A8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Available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/>
              <a:t>PV est ready and disponible pour utilisation.</a:t>
            </a:r>
            <a:endParaRPr sz="2200"/>
          </a:p>
        </p:txBody>
      </p:sp>
      <p:sp>
        <p:nvSpPr>
          <p:cNvPr id="1009" name="Google Shape;1009;p124"/>
          <p:cNvSpPr txBox="1">
            <a:spLocks noGrp="1"/>
          </p:cNvSpPr>
          <p:nvPr>
            <p:ph type="body" idx="1"/>
          </p:nvPr>
        </p:nvSpPr>
        <p:spPr>
          <a:xfrm>
            <a:off x="2499963" y="1241550"/>
            <a:ext cx="2026500" cy="3725700"/>
          </a:xfrm>
          <a:prstGeom prst="rect">
            <a:avLst/>
          </a:prstGeom>
          <a:solidFill>
            <a:srgbClr val="FFE599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Bound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Le PV est lié à une PVC.</a:t>
            </a:r>
            <a:endParaRPr/>
          </a:p>
        </p:txBody>
      </p:sp>
      <p:sp>
        <p:nvSpPr>
          <p:cNvPr id="1010" name="Google Shape;1010;p124"/>
          <p:cNvSpPr txBox="1">
            <a:spLocks noGrp="1"/>
          </p:cNvSpPr>
          <p:nvPr>
            <p:ph type="body" idx="1"/>
          </p:nvPr>
        </p:nvSpPr>
        <p:spPr>
          <a:xfrm>
            <a:off x="4617513" y="1241550"/>
            <a:ext cx="2026500" cy="3725700"/>
          </a:xfrm>
          <a:prstGeom prst="rect">
            <a:avLst/>
          </a:prstGeom>
          <a:solidFill>
            <a:srgbClr val="F9CB9C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Released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La PVC liée au PV est supprimée.  Le PV prêt à être relié une nouvelle fois ou supprimé.</a:t>
            </a:r>
            <a:endParaRPr/>
          </a:p>
        </p:txBody>
      </p:sp>
      <p:sp>
        <p:nvSpPr>
          <p:cNvPr id="1011" name="Google Shape;1011;p124"/>
          <p:cNvSpPr txBox="1">
            <a:spLocks noGrp="1"/>
          </p:cNvSpPr>
          <p:nvPr>
            <p:ph type="body" idx="1"/>
          </p:nvPr>
        </p:nvSpPr>
        <p:spPr>
          <a:xfrm>
            <a:off x="6735063" y="1241550"/>
            <a:ext cx="2026500" cy="3725700"/>
          </a:xfrm>
          <a:prstGeom prst="rect">
            <a:avLst/>
          </a:prstGeom>
          <a:solidFill>
            <a:srgbClr val="DD7E6B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Failed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Une erreur a été reconnecté lors d’une nouvelle liaison.</a:t>
            </a:r>
            <a:endParaRPr b="1"/>
          </a:p>
        </p:txBody>
      </p:sp>
      <p:pic>
        <p:nvPicPr>
          <p:cNvPr id="1012" name="Google Shape;1012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12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StorageClass</a:t>
            </a:r>
            <a:endParaRPr/>
          </a:p>
        </p:txBody>
      </p:sp>
      <p:sp>
        <p:nvSpPr>
          <p:cNvPr id="1018" name="Google Shape;1018;p125"/>
          <p:cNvSpPr txBox="1">
            <a:spLocks noGrp="1"/>
          </p:cNvSpPr>
          <p:nvPr>
            <p:ph type="body" idx="1"/>
          </p:nvPr>
        </p:nvSpPr>
        <p:spPr>
          <a:xfrm>
            <a:off x="0" y="1141775"/>
            <a:ext cx="9144000" cy="400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Storage classes est une abstraction des PV </a:t>
            </a:r>
            <a:br>
              <a:rPr lang="en" sz="1800"/>
            </a:b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Marche main dans la main avec les providers de volumes externes qui supportent le “</a:t>
            </a:r>
            <a:r>
              <a:rPr lang="en" sz="1800" b="1"/>
              <a:t>dynamic provisioning”</a:t>
            </a:r>
            <a:r>
              <a:rPr lang="en" sz="1800"/>
              <a:t> de stockage</a:t>
            </a:r>
            <a:br>
              <a:rPr lang="en" sz="1800"/>
            </a:br>
            <a:endParaRPr sz="1800"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Élimine le besoin de créer les PVs en avance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</p:txBody>
      </p:sp>
      <p:pic>
        <p:nvPicPr>
          <p:cNvPr id="1019" name="Google Shape;1019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0960" y="4139347"/>
            <a:ext cx="1463040" cy="1004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3425" y="0"/>
            <a:ext cx="1050575" cy="93384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5"/>
          <p:cNvSpPr txBox="1">
            <a:spLocks noGrp="1"/>
          </p:cNvSpPr>
          <p:nvPr>
            <p:ph type="title"/>
          </p:nvPr>
        </p:nvSpPr>
        <p:spPr>
          <a:xfrm>
            <a:off x="123000" y="224342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Conteneurs + VMs</a:t>
            </a:r>
            <a:endParaRPr/>
          </a:p>
        </p:txBody>
      </p:sp>
      <p:pic>
        <p:nvPicPr>
          <p:cNvPr id="253" name="Google Shape;253;p45"/>
          <p:cNvPicPr preferRelativeResize="0"/>
          <p:nvPr/>
        </p:nvPicPr>
        <p:blipFill rotWithShape="1">
          <a:blip r:embed="rId5">
            <a:alphaModFix/>
          </a:blip>
          <a:srcRect l="1904" t="12846" r="1932" b="4754"/>
          <a:stretch/>
        </p:blipFill>
        <p:spPr>
          <a:xfrm>
            <a:off x="1110150" y="1159200"/>
            <a:ext cx="6923700" cy="282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12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StorageClass</a:t>
            </a:r>
            <a:endParaRPr/>
          </a:p>
        </p:txBody>
      </p:sp>
      <p:pic>
        <p:nvPicPr>
          <p:cNvPr id="1025" name="Google Shape;1025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213" y="1305975"/>
            <a:ext cx="8114099" cy="34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126"/>
          <p:cNvSpPr txBox="1"/>
          <p:nvPr/>
        </p:nvSpPr>
        <p:spPr>
          <a:xfrm>
            <a:off x="3117113" y="4481275"/>
            <a:ext cx="29325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pv: pvc-9df65c6e-1a69-11e8-ae10-080027a3682b</a:t>
            </a:r>
            <a:endParaRPr sz="800" b="1"/>
          </a:p>
        </p:txBody>
      </p:sp>
      <p:sp>
        <p:nvSpPr>
          <p:cNvPr id="1027" name="Google Shape;1027;p126"/>
          <p:cNvSpPr txBox="1"/>
          <p:nvPr/>
        </p:nvSpPr>
        <p:spPr>
          <a:xfrm>
            <a:off x="413688" y="2310550"/>
            <a:ext cx="2761200" cy="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uid: 9df65c6e-1a69-11e8-ae10-080027a3682b</a:t>
            </a:r>
            <a:endParaRPr sz="800" b="1"/>
          </a:p>
        </p:txBody>
      </p:sp>
      <p:sp>
        <p:nvSpPr>
          <p:cNvPr id="1028" name="Google Shape;1028;p126"/>
          <p:cNvSpPr txBox="1"/>
          <p:nvPr/>
        </p:nvSpPr>
        <p:spPr>
          <a:xfrm>
            <a:off x="1505413" y="1627725"/>
            <a:ext cx="2273100" cy="5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1. PVC fait une requete de StorageClass.</a:t>
            </a:r>
            <a:endParaRPr sz="1200" b="1"/>
          </a:p>
        </p:txBody>
      </p:sp>
      <p:sp>
        <p:nvSpPr>
          <p:cNvPr id="1029" name="Google Shape;1029;p126"/>
          <p:cNvSpPr txBox="1"/>
          <p:nvPr/>
        </p:nvSpPr>
        <p:spPr>
          <a:xfrm>
            <a:off x="5536763" y="1260375"/>
            <a:ext cx="2384700" cy="7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2. StorageClass provisionne le volume à travers l’API du provider externe de stockage</a:t>
            </a:r>
            <a:endParaRPr sz="1200" b="1"/>
          </a:p>
        </p:txBody>
      </p:sp>
      <p:sp>
        <p:nvSpPr>
          <p:cNvPr id="1030" name="Google Shape;1030;p126"/>
          <p:cNvSpPr txBox="1"/>
          <p:nvPr/>
        </p:nvSpPr>
        <p:spPr>
          <a:xfrm>
            <a:off x="6243588" y="3970175"/>
            <a:ext cx="2443200" cy="7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3. Le provider de stockage crée le volume qui satisfait la requête PVC</a:t>
            </a:r>
            <a:endParaRPr sz="1200" b="1"/>
          </a:p>
        </p:txBody>
      </p:sp>
      <p:sp>
        <p:nvSpPr>
          <p:cNvPr id="1031" name="Google Shape;1031;p126"/>
          <p:cNvSpPr txBox="1"/>
          <p:nvPr/>
        </p:nvSpPr>
        <p:spPr>
          <a:xfrm>
            <a:off x="991613" y="3559300"/>
            <a:ext cx="2273100" cy="5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4. Le PV créé est relié à la PVC qui a fait la requête </a:t>
            </a:r>
            <a:endParaRPr sz="1200" b="1"/>
          </a:p>
        </p:txBody>
      </p:sp>
      <p:pic>
        <p:nvPicPr>
          <p:cNvPr id="1032" name="Google Shape;1032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2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StorageClass</a:t>
            </a:r>
            <a:endParaRPr/>
          </a:p>
        </p:txBody>
      </p:sp>
      <p:sp>
        <p:nvSpPr>
          <p:cNvPr id="1038" name="Google Shape;1038;p127"/>
          <p:cNvSpPr txBox="1">
            <a:spLocks noGrp="1"/>
          </p:cNvSpPr>
          <p:nvPr>
            <p:ph type="body" idx="1"/>
          </p:nvPr>
        </p:nvSpPr>
        <p:spPr>
          <a:xfrm>
            <a:off x="0" y="1149075"/>
            <a:ext cx="5136300" cy="3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provisioner: </a:t>
            </a:r>
            <a:r>
              <a:rPr lang="en" sz="1800">
                <a:solidFill>
                  <a:srgbClr val="000000"/>
                </a:solidFill>
              </a:rPr>
              <a:t>Définie le ‘</a:t>
            </a:r>
            <a:r>
              <a:rPr lang="en" sz="1800" i="1">
                <a:solidFill>
                  <a:srgbClr val="000000"/>
                </a:solidFill>
              </a:rPr>
              <a:t>driver</a:t>
            </a:r>
            <a:r>
              <a:rPr lang="en" sz="1800">
                <a:solidFill>
                  <a:srgbClr val="000000"/>
                </a:solidFill>
              </a:rPr>
              <a:t>’ à utiliser pour provisionner les volumes</a:t>
            </a:r>
            <a:br>
              <a:rPr lang="en" sz="1800">
                <a:solidFill>
                  <a:srgbClr val="000000"/>
                </a:solidFill>
              </a:rPr>
            </a:b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parameters: </a:t>
            </a:r>
            <a:r>
              <a:rPr lang="en" sz="1800">
                <a:solidFill>
                  <a:srgbClr val="000000"/>
                </a:solidFill>
              </a:rPr>
              <a:t>les paramètre provider </a:t>
            </a:r>
            <a:br>
              <a:rPr lang="en" sz="1800">
                <a:solidFill>
                  <a:srgbClr val="000000"/>
                </a:solidFill>
              </a:rPr>
            </a:b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1155CC"/>
                </a:solidFill>
              </a:rPr>
              <a:t>reclaimPolicy: </a:t>
            </a:r>
            <a:r>
              <a:rPr lang="en" sz="1800"/>
              <a:t>Le comportement souhaité après la suppression d’un PVC: </a:t>
            </a:r>
            <a:endParaRPr sz="1800">
              <a:solidFill>
                <a:srgbClr val="000000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>
                <a:solidFill>
                  <a:srgbClr val="CC0000"/>
                </a:solidFill>
              </a:rPr>
              <a:t>Retain</a:t>
            </a:r>
            <a:r>
              <a:rPr lang="en" sz="1800"/>
              <a:t> - suppression manuelle</a:t>
            </a:r>
            <a:endParaRPr sz="1800">
              <a:solidFill>
                <a:srgbClr val="CC0000"/>
              </a:solidFill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1000"/>
              </a:spcAft>
              <a:buSzPts val="1800"/>
              <a:buChar char="○"/>
            </a:pPr>
            <a:r>
              <a:rPr lang="en" sz="1800">
                <a:solidFill>
                  <a:srgbClr val="CC0000"/>
                </a:solidFill>
              </a:rPr>
              <a:t>Delete</a:t>
            </a:r>
            <a:r>
              <a:rPr lang="en" sz="1800"/>
              <a:t> - suppression automatique</a:t>
            </a:r>
            <a:endParaRPr sz="1600">
              <a:solidFill>
                <a:srgbClr val="CC0000"/>
              </a:solidFill>
            </a:endParaRPr>
          </a:p>
        </p:txBody>
      </p:sp>
      <p:pic>
        <p:nvPicPr>
          <p:cNvPr id="1039" name="Google Shape;1039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9950" y="1721625"/>
            <a:ext cx="3430075" cy="273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28"/>
          <p:cNvSpPr txBox="1">
            <a:spLocks noGrp="1"/>
          </p:cNvSpPr>
          <p:nvPr>
            <p:ph type="ctrTitle"/>
          </p:nvPr>
        </p:nvSpPr>
        <p:spPr>
          <a:xfrm>
            <a:off x="457200" y="1549525"/>
            <a:ext cx="55545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Logging &amp; Monitoring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12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Logging</a:t>
            </a:r>
            <a:endParaRPr/>
          </a:p>
        </p:txBody>
      </p:sp>
      <p:sp>
        <p:nvSpPr>
          <p:cNvPr id="1051" name="Google Shape;1051;p129"/>
          <p:cNvSpPr txBox="1">
            <a:spLocks noGrp="1"/>
          </p:cNvSpPr>
          <p:nvPr>
            <p:ph type="body" idx="1"/>
          </p:nvPr>
        </p:nvSpPr>
        <p:spPr>
          <a:xfrm>
            <a:off x="0" y="1152725"/>
            <a:ext cx="91440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i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 i="1"/>
              <a:t>kubectl create -f log.yml</a:t>
            </a:r>
            <a:br>
              <a:rPr lang="en" sz="1800" b="1" i="1"/>
            </a:br>
            <a:endParaRPr sz="1800" b="1" i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i="1"/>
              <a:t>kubectl logs -f logapp</a:t>
            </a:r>
            <a:br>
              <a:rPr lang="en" sz="1800" b="1" i="1"/>
            </a:b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i="1"/>
              <a:t>kubectl logs -f NomPod NomConteneur</a:t>
            </a:r>
            <a:endParaRPr sz="1800" b="1" i="1"/>
          </a:p>
        </p:txBody>
      </p:sp>
      <p:pic>
        <p:nvPicPr>
          <p:cNvPr id="1052" name="Google Shape;1052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129"/>
          <p:cNvPicPr preferRelativeResize="0"/>
          <p:nvPr/>
        </p:nvPicPr>
        <p:blipFill rotWithShape="1">
          <a:blip r:embed="rId4">
            <a:alphaModFix/>
          </a:blip>
          <a:srcRect b="3660"/>
          <a:stretch/>
        </p:blipFill>
        <p:spPr>
          <a:xfrm>
            <a:off x="4917325" y="1764450"/>
            <a:ext cx="3951851" cy="276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3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</a:t>
            </a:r>
            <a:endParaRPr/>
          </a:p>
        </p:txBody>
      </p:sp>
      <p:pic>
        <p:nvPicPr>
          <p:cNvPr id="1059" name="Google Shape;1059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0" name="Google Shape;1060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68" y="2123925"/>
            <a:ext cx="8994869" cy="165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3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</a:t>
            </a:r>
            <a:endParaRPr/>
          </a:p>
        </p:txBody>
      </p:sp>
      <p:pic>
        <p:nvPicPr>
          <p:cNvPr id="1066" name="Google Shape;1066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" name="Google Shape;1067;p131"/>
          <p:cNvPicPr preferRelativeResize="0"/>
          <p:nvPr/>
        </p:nvPicPr>
        <p:blipFill rotWithShape="1">
          <a:blip r:embed="rId4">
            <a:alphaModFix/>
          </a:blip>
          <a:srcRect t="7917" b="8742"/>
          <a:stretch/>
        </p:blipFill>
        <p:spPr>
          <a:xfrm>
            <a:off x="152400" y="2571750"/>
            <a:ext cx="8839199" cy="243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068;p1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6221" y="1197621"/>
            <a:ext cx="2291550" cy="111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13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</a:t>
            </a:r>
            <a:endParaRPr/>
          </a:p>
        </p:txBody>
      </p:sp>
      <p:pic>
        <p:nvPicPr>
          <p:cNvPr id="1074" name="Google Shape;1074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132"/>
          <p:cNvSpPr txBox="1">
            <a:spLocks noGrp="1"/>
          </p:cNvSpPr>
          <p:nvPr>
            <p:ph type="body" idx="1"/>
          </p:nvPr>
        </p:nvSpPr>
        <p:spPr>
          <a:xfrm>
            <a:off x="0" y="1152600"/>
            <a:ext cx="91440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i="1"/>
              <a:t>Installation Metric Server:</a:t>
            </a:r>
            <a:endParaRPr sz="1800" b="1" i="1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 b="1" i="1"/>
              <a:t> </a:t>
            </a:r>
            <a:r>
              <a:rPr lang="en" sz="1400">
                <a:solidFill>
                  <a:srgbClr val="C9D1D9"/>
                </a:solidFill>
                <a:highlight>
                  <a:srgbClr val="0D1117"/>
                </a:highlight>
              </a:rPr>
              <a:t>kubectl apply -f https://github.com/kubernetes-sigs/metrics-server/releases/latest/download/components.yaml</a:t>
            </a:r>
            <a:endParaRPr sz="1400">
              <a:solidFill>
                <a:srgbClr val="C9D1D9"/>
              </a:solidFill>
              <a:highlight>
                <a:srgbClr val="0D1117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 b="1" i="1"/>
              <a:t>kubectl top node</a:t>
            </a:r>
            <a:br>
              <a:rPr lang="en" sz="1800" b="1" i="1"/>
            </a:br>
            <a:r>
              <a:rPr lang="en" sz="1800" b="1" i="1"/>
              <a:t/>
            </a:r>
            <a:br>
              <a:rPr lang="en" sz="1800" b="1" i="1"/>
            </a:br>
            <a:r>
              <a:rPr lang="en" sz="1800" b="1" i="1"/>
              <a:t/>
            </a:r>
            <a:br>
              <a:rPr lang="en" sz="1800" b="1" i="1"/>
            </a:br>
            <a:r>
              <a:rPr lang="en" sz="1800" b="1" i="1"/>
              <a:t>kubectl top pod -A</a:t>
            </a:r>
            <a:endParaRPr sz="1800" b="1" i="1"/>
          </a:p>
        </p:txBody>
      </p:sp>
      <p:pic>
        <p:nvPicPr>
          <p:cNvPr id="1076" name="Google Shape;1076;p132"/>
          <p:cNvPicPr preferRelativeResize="0"/>
          <p:nvPr/>
        </p:nvPicPr>
        <p:blipFill rotWithShape="1">
          <a:blip r:embed="rId4">
            <a:alphaModFix/>
          </a:blip>
          <a:srcRect t="9651" b="9651"/>
          <a:stretch/>
        </p:blipFill>
        <p:spPr>
          <a:xfrm>
            <a:off x="395288" y="2320050"/>
            <a:ext cx="8353425" cy="43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7550" y="3144475"/>
            <a:ext cx="7188876" cy="186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13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 Limits/Request</a:t>
            </a:r>
            <a:endParaRPr/>
          </a:p>
        </p:txBody>
      </p:sp>
      <p:pic>
        <p:nvPicPr>
          <p:cNvPr id="1083" name="Google Shape;1083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133"/>
          <p:cNvSpPr txBox="1">
            <a:spLocks noGrp="1"/>
          </p:cNvSpPr>
          <p:nvPr>
            <p:ph type="body" idx="1"/>
          </p:nvPr>
        </p:nvSpPr>
        <p:spPr>
          <a:xfrm>
            <a:off x="0" y="1152600"/>
            <a:ext cx="6324900" cy="399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155CC"/>
                </a:solidFill>
              </a:rPr>
              <a:t>Requests</a:t>
            </a:r>
            <a:r>
              <a:rPr lang="en" sz="1800"/>
              <a:t>: ressources demandées par le conteneur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	CPU: Nombre de CPU souhaité </a:t>
            </a:r>
            <a:br>
              <a:rPr lang="en" sz="1800"/>
            </a:br>
            <a:r>
              <a:rPr lang="en" sz="1800"/>
              <a:t>       RAM: Taille de mémoire souhaitée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1155CC"/>
                </a:solidFill>
              </a:rPr>
              <a:t>Limits</a:t>
            </a:r>
            <a:r>
              <a:rPr lang="en" sz="1800"/>
              <a:t>: limite de ressource imposée au conteneur, supérieure ou égale à la demande</a:t>
            </a:r>
            <a:br>
              <a:rPr lang="en" sz="1800"/>
            </a:br>
            <a:r>
              <a:rPr lang="en" sz="1800"/>
              <a:t>       </a:t>
            </a:r>
            <a:endParaRPr sz="1800"/>
          </a:p>
        </p:txBody>
      </p:sp>
      <p:pic>
        <p:nvPicPr>
          <p:cNvPr id="1085" name="Google Shape;1085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4949" y="1172913"/>
            <a:ext cx="2678925" cy="395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34"/>
          <p:cNvSpPr txBox="1">
            <a:spLocks noGrp="1"/>
          </p:cNvSpPr>
          <p:nvPr>
            <p:ph type="ctrTitle"/>
          </p:nvPr>
        </p:nvSpPr>
        <p:spPr>
          <a:xfrm>
            <a:off x="457200" y="1549525"/>
            <a:ext cx="5554500" cy="154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Networking</a:t>
            </a:r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3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Networking</a:t>
            </a:r>
            <a:endParaRPr/>
          </a:p>
        </p:txBody>
      </p:sp>
      <p:pic>
        <p:nvPicPr>
          <p:cNvPr id="1096" name="Google Shape;1096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9075" y="87500"/>
            <a:ext cx="1050575" cy="933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9638" y="1223078"/>
            <a:ext cx="4989318" cy="3775321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135"/>
          <p:cNvSpPr txBox="1">
            <a:spLocks noGrp="1"/>
          </p:cNvSpPr>
          <p:nvPr>
            <p:ph type="body" idx="1"/>
          </p:nvPr>
        </p:nvSpPr>
        <p:spPr>
          <a:xfrm>
            <a:off x="0" y="1149075"/>
            <a:ext cx="3959700" cy="3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00"/>
                </a:solidFill>
              </a:rPr>
              <a:t>Prérequies </a:t>
            </a:r>
            <a:endParaRPr sz="18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Un réseau</a:t>
            </a:r>
            <a:br>
              <a:rPr lang="en" sz="1800">
                <a:solidFill>
                  <a:srgbClr val="000000"/>
                </a:solidFill>
              </a:rPr>
            </a:b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Nom de domaine par machine</a:t>
            </a:r>
            <a:br>
              <a:rPr lang="en" sz="1800">
                <a:solidFill>
                  <a:srgbClr val="000000"/>
                </a:solidFill>
              </a:rPr>
            </a:br>
            <a:endParaRPr sz="1800">
              <a:solidFill>
                <a:srgbClr val="00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600">
                <a:solidFill>
                  <a:srgbClr val="000000"/>
                </a:solidFill>
              </a:rPr>
              <a:t>IP pour chaque noeud</a:t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iz">
  <a:themeElements>
    <a:clrScheme name="Custom 233">
      <a:dk1>
        <a:srgbClr val="000000"/>
      </a:dk1>
      <a:lt1>
        <a:srgbClr val="FFFFFF"/>
      </a:lt1>
      <a:dk2>
        <a:srgbClr val="2388DB"/>
      </a:dk2>
      <a:lt2>
        <a:srgbClr val="BBD7F8"/>
      </a:lt2>
      <a:accent1>
        <a:srgbClr val="80B606"/>
      </a:accent1>
      <a:accent2>
        <a:srgbClr val="E29F1D"/>
      </a:accent2>
      <a:accent3>
        <a:srgbClr val="1D6FB2"/>
      </a:accent3>
      <a:accent4>
        <a:srgbClr val="3FAC98"/>
      </a:accent4>
      <a:accent5>
        <a:srgbClr val="5B57BB"/>
      </a:accent5>
      <a:accent6>
        <a:srgbClr val="D1505E"/>
      </a:accent6>
      <a:hlink>
        <a:srgbClr val="185DA2"/>
      </a:hlink>
      <a:folHlink>
        <a:srgbClr val="00487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13018</TotalTime>
  <Words>3372</Words>
  <Application>Microsoft Office PowerPoint</Application>
  <PresentationFormat>Affichage à l'écran (16:9)</PresentationFormat>
  <Paragraphs>1004</Paragraphs>
  <Slides>150</Slides>
  <Notes>150</Notes>
  <HiddenSlides>1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150</vt:i4>
      </vt:variant>
    </vt:vector>
  </HeadingPairs>
  <TitlesOfParts>
    <vt:vector size="160" baseType="lpstr">
      <vt:lpstr>Arial</vt:lpstr>
      <vt:lpstr>Roboto</vt:lpstr>
      <vt:lpstr>Twentieth Century</vt:lpstr>
      <vt:lpstr>Noto Sans Symbols</vt:lpstr>
      <vt:lpstr>Tw Cen MT</vt:lpstr>
      <vt:lpstr>Roboto Mono</vt:lpstr>
      <vt:lpstr>Merriweather</vt:lpstr>
      <vt:lpstr>Simple Light</vt:lpstr>
      <vt:lpstr>Biz</vt:lpstr>
      <vt:lpstr>Paradigm</vt:lpstr>
      <vt:lpstr>Formation Docker-Kubernetes</vt:lpstr>
      <vt:lpstr>Présentation</vt:lpstr>
      <vt:lpstr>Programme</vt:lpstr>
      <vt:lpstr>Problématique </vt:lpstr>
      <vt:lpstr>Problématique </vt:lpstr>
      <vt:lpstr>Problématique </vt:lpstr>
      <vt:lpstr>Conteneurisation </vt:lpstr>
      <vt:lpstr>Conteneurs vs VMs</vt:lpstr>
      <vt:lpstr>Conteneurs + VMs</vt:lpstr>
      <vt:lpstr>Linux Containers</vt:lpstr>
      <vt:lpstr>Docker</vt:lpstr>
      <vt:lpstr>Architecture Docker</vt:lpstr>
      <vt:lpstr>Installation Docker</vt:lpstr>
      <vt:lpstr>Workflow Docker</vt:lpstr>
      <vt:lpstr>Image Docker</vt:lpstr>
      <vt:lpstr>Image Docker</vt:lpstr>
      <vt:lpstr>Registry Docker</vt:lpstr>
      <vt:lpstr>Image + Registry Docker</vt:lpstr>
      <vt:lpstr>Conteneur Docker</vt:lpstr>
      <vt:lpstr>Networking Docker</vt:lpstr>
      <vt:lpstr>Networking Docker</vt:lpstr>
      <vt:lpstr>Networking Docker</vt:lpstr>
      <vt:lpstr>Stockage Docker</vt:lpstr>
      <vt:lpstr>Docker Compose</vt:lpstr>
      <vt:lpstr>Docker Compose</vt:lpstr>
      <vt:lpstr>Docker Compose Wordpress </vt:lpstr>
      <vt:lpstr>Docker Compose Wordpress </vt:lpstr>
      <vt:lpstr>Docker Compose Wordpress </vt:lpstr>
      <vt:lpstr>APPLICATION</vt:lpstr>
      <vt:lpstr>Kubernetes </vt:lpstr>
      <vt:lpstr>What is Kubernetes?</vt:lpstr>
      <vt:lpstr>Composants Kubernetes</vt:lpstr>
      <vt:lpstr>Présentation PowerPoint</vt:lpstr>
      <vt:lpstr>Architecture Kubernetes</vt:lpstr>
      <vt:lpstr>Présentation PowerPoint</vt:lpstr>
      <vt:lpstr>Architecture Kubernetes</vt:lpstr>
      <vt:lpstr>Architecture Kubernetes</vt:lpstr>
      <vt:lpstr>Architecture Kubernetes</vt:lpstr>
      <vt:lpstr>Architecture Kubernetes</vt:lpstr>
      <vt:lpstr>Architecture Kubernetes</vt:lpstr>
      <vt:lpstr>Architecture Kubernetes</vt:lpstr>
      <vt:lpstr>Architecture Kubernetes</vt:lpstr>
      <vt:lpstr>Architecture Kubernetes</vt:lpstr>
      <vt:lpstr>Architecture Kubernetes</vt:lpstr>
      <vt:lpstr>Installation Kubernetes</vt:lpstr>
      <vt:lpstr>Installation Kubernetes</vt:lpstr>
      <vt:lpstr>Installation Kubernetes</vt:lpstr>
      <vt:lpstr>Installation Kubernetes</vt:lpstr>
      <vt:lpstr>Installation Kubernetes</vt:lpstr>
      <vt:lpstr>Installation Kubernetes</vt:lpstr>
      <vt:lpstr>Installation Kubernetes</vt:lpstr>
      <vt:lpstr>Objets Kubernetes</vt:lpstr>
      <vt:lpstr>Pods</vt:lpstr>
      <vt:lpstr>Pods</vt:lpstr>
      <vt:lpstr>ReplicaSet</vt:lpstr>
      <vt:lpstr>Deployment</vt:lpstr>
      <vt:lpstr>Deployment</vt:lpstr>
      <vt:lpstr>Services</vt:lpstr>
      <vt:lpstr>Services</vt:lpstr>
      <vt:lpstr>Services</vt:lpstr>
      <vt:lpstr>Services</vt:lpstr>
      <vt:lpstr>Services</vt:lpstr>
      <vt:lpstr>Services</vt:lpstr>
      <vt:lpstr>Services</vt:lpstr>
      <vt:lpstr>Namespaces</vt:lpstr>
      <vt:lpstr>Configuration</vt:lpstr>
      <vt:lpstr>Environment variables</vt:lpstr>
      <vt:lpstr>ConfigMaps</vt:lpstr>
      <vt:lpstr>ConfigMaps</vt:lpstr>
      <vt:lpstr>ConfigMaps</vt:lpstr>
      <vt:lpstr>Secrets</vt:lpstr>
      <vt:lpstr>Secrets</vt:lpstr>
      <vt:lpstr>Secrets</vt:lpstr>
      <vt:lpstr>Wordpress dans Kubernetes</vt:lpstr>
      <vt:lpstr>Commandes Kubectl</vt:lpstr>
      <vt:lpstr>Commandes Kubectl</vt:lpstr>
      <vt:lpstr>Stockage</vt:lpstr>
      <vt:lpstr>Stockage</vt:lpstr>
      <vt:lpstr>Volumes</vt:lpstr>
      <vt:lpstr>Volumes</vt:lpstr>
      <vt:lpstr>Volumes</vt:lpstr>
      <vt:lpstr>Persistent Volumes</vt:lpstr>
      <vt:lpstr>PersistentVolumeClaims</vt:lpstr>
      <vt:lpstr>PV et PVC</vt:lpstr>
      <vt:lpstr>PersistentVolume</vt:lpstr>
      <vt:lpstr>PersistentVolumeClaim</vt:lpstr>
      <vt:lpstr>PVs and PVCs avec Selectors</vt:lpstr>
      <vt:lpstr>PV Phases</vt:lpstr>
      <vt:lpstr>StorageClass</vt:lpstr>
      <vt:lpstr>StorageClass</vt:lpstr>
      <vt:lpstr>StorageClass</vt:lpstr>
      <vt:lpstr>Logging &amp; Monitoring</vt:lpstr>
      <vt:lpstr>Logging</vt:lpstr>
      <vt:lpstr>Monitoring</vt:lpstr>
      <vt:lpstr>Monitoring</vt:lpstr>
      <vt:lpstr>Monitoring</vt:lpstr>
      <vt:lpstr>Resource Limits/Request</vt:lpstr>
      <vt:lpstr>Networking</vt:lpstr>
      <vt:lpstr>Cluster Networking</vt:lpstr>
      <vt:lpstr>Cluster Networking</vt:lpstr>
      <vt:lpstr>Kubernetes Networking</vt:lpstr>
      <vt:lpstr>Pod Networking</vt:lpstr>
      <vt:lpstr>Pod Networking</vt:lpstr>
      <vt:lpstr>Container Network Interface (CNI)</vt:lpstr>
      <vt:lpstr>CNI</vt:lpstr>
      <vt:lpstr>CNI Plugins</vt:lpstr>
      <vt:lpstr>Service Networking</vt:lpstr>
      <vt:lpstr>Service Networking</vt:lpstr>
      <vt:lpstr>Service Networking</vt:lpstr>
      <vt:lpstr>DNS</vt:lpstr>
      <vt:lpstr>CoreDNS</vt:lpstr>
      <vt:lpstr>CoreDNS</vt:lpstr>
      <vt:lpstr>CoreDNS</vt:lpstr>
      <vt:lpstr>Ingress</vt:lpstr>
      <vt:lpstr>Ingress</vt:lpstr>
      <vt:lpstr>Ingress</vt:lpstr>
      <vt:lpstr>Ingress Controller</vt:lpstr>
      <vt:lpstr>Ingress Controller</vt:lpstr>
      <vt:lpstr>Ingress Controller</vt:lpstr>
      <vt:lpstr>Security</vt:lpstr>
      <vt:lpstr>Api Security</vt:lpstr>
      <vt:lpstr>Authentification</vt:lpstr>
      <vt:lpstr>Accounts </vt:lpstr>
      <vt:lpstr>Accounts </vt:lpstr>
      <vt:lpstr>TLS </vt:lpstr>
      <vt:lpstr>TLS</vt:lpstr>
      <vt:lpstr>TLS</vt:lpstr>
      <vt:lpstr>TLS</vt:lpstr>
      <vt:lpstr>TLS</vt:lpstr>
      <vt:lpstr>TLS - Certificats</vt:lpstr>
      <vt:lpstr>TLS - CA</vt:lpstr>
      <vt:lpstr>TLS - CA - CSR</vt:lpstr>
      <vt:lpstr>TLS - Connexion</vt:lpstr>
      <vt:lpstr>Kubernetes TLS</vt:lpstr>
      <vt:lpstr>Kubernetes TLS</vt:lpstr>
      <vt:lpstr>Kubernetes PKI</vt:lpstr>
      <vt:lpstr>Kubernetes CSR</vt:lpstr>
      <vt:lpstr>Kubeconfig</vt:lpstr>
      <vt:lpstr>Kubeconfig</vt:lpstr>
      <vt:lpstr>Kubeconfig</vt:lpstr>
      <vt:lpstr>Kubeconfig - Certificats</vt:lpstr>
      <vt:lpstr>Autorisation</vt:lpstr>
      <vt:lpstr>Autorisation</vt:lpstr>
      <vt:lpstr>Autorisation</vt:lpstr>
      <vt:lpstr>RBAC</vt:lpstr>
      <vt:lpstr>RBAC</vt:lpstr>
      <vt:lpstr>Network Policy</vt:lpstr>
      <vt:lpstr>Network Policy</vt:lpstr>
      <vt:lpstr>Network Policy</vt:lpstr>
      <vt:lpstr>Network Policy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Docker-Kubernetes</dc:title>
  <cp:lastModifiedBy>Amine</cp:lastModifiedBy>
  <cp:revision>35</cp:revision>
  <dcterms:modified xsi:type="dcterms:W3CDTF">2021-10-21T19:25:42Z</dcterms:modified>
</cp:coreProperties>
</file>